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456" r:id="rId3"/>
    <p:sldId id="257" r:id="rId4"/>
    <p:sldId id="494" r:id="rId5"/>
    <p:sldId id="493" r:id="rId6"/>
    <p:sldId id="521" r:id="rId7"/>
    <p:sldId id="459" r:id="rId8"/>
    <p:sldId id="457" r:id="rId9"/>
    <p:sldId id="445" r:id="rId10"/>
    <p:sldId id="496" r:id="rId11"/>
    <p:sldId id="502" r:id="rId12"/>
    <p:sldId id="498" r:id="rId13"/>
    <p:sldId id="506" r:id="rId14"/>
    <p:sldId id="499" r:id="rId15"/>
    <p:sldId id="500" r:id="rId16"/>
    <p:sldId id="507" r:id="rId17"/>
    <p:sldId id="497" r:id="rId18"/>
    <p:sldId id="480" r:id="rId19"/>
    <p:sldId id="501" r:id="rId20"/>
    <p:sldId id="505" r:id="rId21"/>
    <p:sldId id="508" r:id="rId22"/>
    <p:sldId id="509" r:id="rId23"/>
    <p:sldId id="510" r:id="rId24"/>
    <p:sldId id="511" r:id="rId25"/>
    <p:sldId id="517" r:id="rId26"/>
    <p:sldId id="518" r:id="rId27"/>
    <p:sldId id="519" r:id="rId28"/>
    <p:sldId id="520" r:id="rId29"/>
    <p:sldId id="503" r:id="rId30"/>
    <p:sldId id="512" r:id="rId31"/>
    <p:sldId id="513" r:id="rId32"/>
    <p:sldId id="514" r:id="rId33"/>
    <p:sldId id="515" r:id="rId34"/>
    <p:sldId id="516" r:id="rId35"/>
  </p:sldIdLst>
  <p:sldSz cx="9144000" cy="6858000" type="screen4x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99CC00"/>
    <a:srgbClr val="FF6600"/>
    <a:srgbClr val="376092"/>
    <a:srgbClr val="FF3300"/>
    <a:srgbClr val="D9D9D9"/>
    <a:srgbClr val="FFCC99"/>
    <a:srgbClr val="996600"/>
    <a:srgbClr val="CCCC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ลักษณะสีปานกลาง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2" autoAdjust="0"/>
    <p:restoredTop sz="94584" autoAdjust="0"/>
  </p:normalViewPr>
  <p:slideViewPr>
    <p:cSldViewPr>
      <p:cViewPr varScale="1">
        <p:scale>
          <a:sx n="47" d="100"/>
          <a:sy n="47" d="100"/>
        </p:scale>
        <p:origin x="-145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2" d="100"/>
          <a:sy n="102" d="100"/>
        </p:scale>
        <p:origin x="-1018" y="4066"/>
      </p:cViewPr>
      <p:guideLst>
        <p:guide orient="horz" pos="3126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H:\@_ASUS_Backup-May2013\_ArticlesReviewed--ProposalPPT\&#3626;&#3606;&#3636;&#3605;&#3636;&#3619;&#3606;&#3592;&#3633;&#3585;&#3619;&#3618;&#3634;&#3609;&#3618;&#3609;&#3605;&#3660;&#3592;&#3604;&#3607;&#3632;&#3648;&#3610;&#3637;&#3618;&#3609;&#3611;&#3637;45-55-Proposal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@_DELL_BackUp\_LOR-JSTS-March2014\&#3586;&#3657;&#3629;&#3617;&#3641;&#3621;&#3585;&#3634;&#3619;&#3651;&#3594;&#3657;&#3626;&#3636;&#3607;&#3608;&#3636;%20&#3614;&#3619;&#3610;%20&#3586;&#3629;&#3591;&#3610;&#3619;&#3636;&#3625;&#3633;&#3607;&#3585;&#3621;&#3634;&#3591;&#3631;-Proposal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_4-Feb-2015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a_4-Feb-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/>
              <a:t>Thailand Motorcycle Production and Domestic Sales</a:t>
            </a:r>
          </a:p>
        </c:rich>
      </c:tx>
      <c:layout>
        <c:manualLayout>
          <c:xMode val="edge"/>
          <c:yMode val="edge"/>
          <c:x val="0.13378756527052552"/>
          <c:y val="2.731330018057695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608559027777778"/>
          <c:y val="0.22286122437473779"/>
          <c:w val="0.82655104166666682"/>
          <c:h val="0.57782551524125847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'Production&amp;Sales'!$M$1</c:f>
              <c:strCache>
                <c:ptCount val="1"/>
                <c:pt idx="0">
                  <c:v>Unit Sales</c:v>
                </c:pt>
              </c:strCache>
            </c:strRef>
          </c:tx>
          <c:invertIfNegative val="0"/>
          <c:dLbls>
            <c:numFmt formatCode="#,##0" sourceLinked="0"/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'Production&amp;Sales'!$M$3:$M$10</c:f>
              <c:numCache>
                <c:formatCode>General</c:formatCode>
                <c:ptCount val="8"/>
                <c:pt idx="0">
                  <c:v>2055</c:v>
                </c:pt>
                <c:pt idx="1">
                  <c:v>1599</c:v>
                </c:pt>
                <c:pt idx="2">
                  <c:v>1703</c:v>
                </c:pt>
                <c:pt idx="3">
                  <c:v>1535</c:v>
                </c:pt>
                <c:pt idx="4">
                  <c:v>1846</c:v>
                </c:pt>
                <c:pt idx="5">
                  <c:v>2007</c:v>
                </c:pt>
                <c:pt idx="6">
                  <c:v>2130</c:v>
                </c:pt>
                <c:pt idx="7">
                  <c:v>2004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162454016"/>
        <c:axId val="132056192"/>
      </c:barChart>
      <c:lineChart>
        <c:grouping val="standard"/>
        <c:varyColors val="0"/>
        <c:ser>
          <c:idx val="1"/>
          <c:order val="0"/>
          <c:tx>
            <c:v>Production</c:v>
          </c:tx>
          <c:marker>
            <c:symbol val="circle"/>
            <c:size val="6"/>
          </c:marker>
          <c:dLbls>
            <c:numFmt formatCode="#,##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'Production&amp;Sales'!$K$3:$K$10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'Production&amp;Sales'!$L$3:$L$10</c:f>
              <c:numCache>
                <c:formatCode>General</c:formatCode>
                <c:ptCount val="8"/>
                <c:pt idx="0">
                  <c:v>2076</c:v>
                </c:pt>
                <c:pt idx="1">
                  <c:v>1647</c:v>
                </c:pt>
                <c:pt idx="2">
                  <c:v>1907</c:v>
                </c:pt>
                <c:pt idx="3">
                  <c:v>1634</c:v>
                </c:pt>
                <c:pt idx="4">
                  <c:v>2025</c:v>
                </c:pt>
                <c:pt idx="5">
                  <c:v>2043</c:v>
                </c:pt>
                <c:pt idx="6">
                  <c:v>2606</c:v>
                </c:pt>
                <c:pt idx="7">
                  <c:v>2219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454016"/>
        <c:axId val="132056192"/>
      </c:lineChart>
      <c:catAx>
        <c:axId val="162454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056192"/>
        <c:crosses val="autoZero"/>
        <c:auto val="1"/>
        <c:lblAlgn val="ctr"/>
        <c:lblOffset val="100"/>
        <c:noMultiLvlLbl val="0"/>
      </c:catAx>
      <c:valAx>
        <c:axId val="13205619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Units: 1,000</a:t>
                </a:r>
              </a:p>
            </c:rich>
          </c:tx>
          <c:layout>
            <c:manualLayout>
              <c:xMode val="edge"/>
              <c:yMode val="edge"/>
              <c:x val="0.10803822723401103"/>
              <c:y val="0.16563934853009699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62454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5579735780780932"/>
          <c:y val="0.9116531787693205"/>
          <c:w val="0.54736909490934949"/>
          <c:h val="8.4101049868766389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aseline="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 b="0"/>
            </a:pPr>
            <a:r>
              <a:rPr lang="en-US" sz="2800" b="0"/>
              <a:t>Registered Motorcycle in Thailand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3054035768339057E-2"/>
          <c:y val="0.14025735782363921"/>
          <c:w val="0.87941764243485754"/>
          <c:h val="0.6410539962571102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กราฟรถMCจดทะเบียน!$C$7</c:f>
              <c:strCache>
                <c:ptCount val="1"/>
                <c:pt idx="0">
                  <c:v>Lower 100 CC</c:v>
                </c:pt>
              </c:strCache>
            </c:strRef>
          </c:tx>
          <c:invertIfNegative val="0"/>
          <c:cat>
            <c:numRef>
              <c:f>กราฟรถMCจดทะเบียน!$B$8:$B$18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กราฟรถMCจดทะเบียน!$L$8:$L$18</c:f>
              <c:numCache>
                <c:formatCode>_(* #,##0.00_);_(* \(#,##0.00\);_(* "-"??_);_(@_)</c:formatCode>
                <c:ptCount val="11"/>
                <c:pt idx="0">
                  <c:v>22.573262662054638</c:v>
                </c:pt>
                <c:pt idx="1">
                  <c:v>45.108831059813618</c:v>
                </c:pt>
                <c:pt idx="2">
                  <c:v>47.157217749886591</c:v>
                </c:pt>
                <c:pt idx="3">
                  <c:v>42.079667822689245</c:v>
                </c:pt>
                <c:pt idx="4">
                  <c:v>36.901848681661022</c:v>
                </c:pt>
                <c:pt idx="5">
                  <c:v>31.748674454486441</c:v>
                </c:pt>
                <c:pt idx="6">
                  <c:v>32.094490576600094</c:v>
                </c:pt>
                <c:pt idx="7">
                  <c:v>13.079605952301554</c:v>
                </c:pt>
                <c:pt idx="8">
                  <c:v>2.4879626949251947</c:v>
                </c:pt>
                <c:pt idx="9">
                  <c:v>0.13624706267215067</c:v>
                </c:pt>
                <c:pt idx="10">
                  <c:v>0.15058951490511588</c:v>
                </c:pt>
              </c:numCache>
            </c:numRef>
          </c:val>
        </c:ser>
        <c:ser>
          <c:idx val="1"/>
          <c:order val="1"/>
          <c:tx>
            <c:strRef>
              <c:f>กราฟรถMCจดทะเบียน!$D$7</c:f>
              <c:strCache>
                <c:ptCount val="1"/>
                <c:pt idx="0">
                  <c:v>101 CC-125 CC</c:v>
                </c:pt>
              </c:strCache>
            </c:strRef>
          </c:tx>
          <c:invertIfNegative val="0"/>
          <c:cat>
            <c:numRef>
              <c:f>กราฟรถMCจดทะเบียน!$B$8:$B$18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กราฟรถMCจดทะเบียน!$M$8:$M$18</c:f>
              <c:numCache>
                <c:formatCode>_(* #,##0.00_);_(* \(#,##0.00\);_(* "-"??_);_(@_)</c:formatCode>
                <c:ptCount val="11"/>
                <c:pt idx="0">
                  <c:v>75.286346103051542</c:v>
                </c:pt>
                <c:pt idx="1">
                  <c:v>53.738986988762655</c:v>
                </c:pt>
                <c:pt idx="2">
                  <c:v>51.971858022247204</c:v>
                </c:pt>
                <c:pt idx="3">
                  <c:v>56.741590372948458</c:v>
                </c:pt>
                <c:pt idx="4">
                  <c:v>60.497621052169357</c:v>
                </c:pt>
                <c:pt idx="5">
                  <c:v>66.410903860528776</c:v>
                </c:pt>
                <c:pt idx="6">
                  <c:v>64.921218977421148</c:v>
                </c:pt>
                <c:pt idx="7">
                  <c:v>84.30864454235045</c:v>
                </c:pt>
                <c:pt idx="8">
                  <c:v>95.748643939714327</c:v>
                </c:pt>
                <c:pt idx="9">
                  <c:v>97.692839787338713</c:v>
                </c:pt>
                <c:pt idx="10">
                  <c:v>96.222936462609397</c:v>
                </c:pt>
              </c:numCache>
            </c:numRef>
          </c:val>
        </c:ser>
        <c:ser>
          <c:idx val="2"/>
          <c:order val="2"/>
          <c:tx>
            <c:strRef>
              <c:f>กราฟรถMCจดทะเบียน!$E$7</c:f>
              <c:strCache>
                <c:ptCount val="1"/>
                <c:pt idx="0">
                  <c:v>126 CC-150 CC</c:v>
                </c:pt>
              </c:strCache>
            </c:strRef>
          </c:tx>
          <c:invertIfNegative val="0"/>
          <c:cat>
            <c:numRef>
              <c:f>กราฟรถMCจดทะเบียน!$B$8:$B$18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กราฟรถMCจดทะเบียน!$N$8:$N$18</c:f>
              <c:numCache>
                <c:formatCode>_(* #,##0.00_);_(* \(#,##0.00\);_(* "-"??_);_(@_)</c:formatCode>
                <c:ptCount val="11"/>
                <c:pt idx="0">
                  <c:v>1.4170260848578538</c:v>
                </c:pt>
                <c:pt idx="1">
                  <c:v>0.70133609002540842</c:v>
                </c:pt>
                <c:pt idx="2">
                  <c:v>0.5494600332552777</c:v>
                </c:pt>
                <c:pt idx="3">
                  <c:v>0.83563869133168323</c:v>
                </c:pt>
                <c:pt idx="4">
                  <c:v>2.1758476166358367</c:v>
                </c:pt>
                <c:pt idx="5">
                  <c:v>1.4246618995367515</c:v>
                </c:pt>
                <c:pt idx="6">
                  <c:v>2.568576226908005</c:v>
                </c:pt>
                <c:pt idx="7">
                  <c:v>2.1929463212668323</c:v>
                </c:pt>
                <c:pt idx="8">
                  <c:v>1.5069263970700617</c:v>
                </c:pt>
                <c:pt idx="9">
                  <c:v>1.6086942407147964</c:v>
                </c:pt>
                <c:pt idx="10">
                  <c:v>1.3633972919291348</c:v>
                </c:pt>
              </c:numCache>
            </c:numRef>
          </c:val>
        </c:ser>
        <c:ser>
          <c:idx val="3"/>
          <c:order val="3"/>
          <c:tx>
            <c:strRef>
              <c:f>กราฟรถMCจดทะเบียน!$F$7</c:f>
              <c:strCache>
                <c:ptCount val="1"/>
                <c:pt idx="0">
                  <c:v>Upper 151 CC</c:v>
                </c:pt>
              </c:strCache>
            </c:strRef>
          </c:tx>
          <c:invertIfNegative val="0"/>
          <c:cat>
            <c:numRef>
              <c:f>กราฟรถMCจดทะเบียน!$B$8:$B$18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กราฟรถMCจดทะเบียน!$O$8:$O$18</c:f>
              <c:numCache>
                <c:formatCode>_(* #,##0.00_);_(* \(#,##0.00\);_(* "-"??_);_(@_)</c:formatCode>
                <c:ptCount val="11"/>
                <c:pt idx="0">
                  <c:v>0.72336515003582225</c:v>
                </c:pt>
                <c:pt idx="1">
                  <c:v>0.45084586139825011</c:v>
                </c:pt>
                <c:pt idx="2">
                  <c:v>0.32146419461084641</c:v>
                </c:pt>
                <c:pt idx="3">
                  <c:v>0.34310311303061408</c:v>
                </c:pt>
                <c:pt idx="4">
                  <c:v>0.27764177063767237</c:v>
                </c:pt>
                <c:pt idx="5">
                  <c:v>0.28393654808591789</c:v>
                </c:pt>
                <c:pt idx="6">
                  <c:v>0.28439307706661698</c:v>
                </c:pt>
                <c:pt idx="7">
                  <c:v>0.33295016601737515</c:v>
                </c:pt>
                <c:pt idx="8">
                  <c:v>0.22486260504520575</c:v>
                </c:pt>
                <c:pt idx="9">
                  <c:v>0.54998264448156942</c:v>
                </c:pt>
                <c:pt idx="10">
                  <c:v>2.2562552748670277</c:v>
                </c:pt>
              </c:numCache>
            </c:numRef>
          </c:val>
        </c:ser>
        <c:ser>
          <c:idx val="4"/>
          <c:order val="4"/>
          <c:tx>
            <c:strRef>
              <c:f>กราฟรถMCจดทะเบียน!$G$6</c:f>
              <c:strCache>
                <c:ptCount val="1"/>
                <c:pt idx="0">
                  <c:v>Electrical MC</c:v>
                </c:pt>
              </c:strCache>
            </c:strRef>
          </c:tx>
          <c:invertIfNegative val="0"/>
          <c:cat>
            <c:numRef>
              <c:f>กราฟรถMCจดทะเบียน!$B$8:$B$18</c:f>
              <c:numCache>
                <c:formatCode>General</c:formatCode>
                <c:ptCount val="1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กราฟรถMCจดทะเบียน!$P$8:$P$18</c:f>
              <c:numCache>
                <c:formatCode>_(* #,##0.00_);_(* \(#,##0.00\);_(* "-"??_);_(@_)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0.14704087889600906</c:v>
                </c:pt>
                <c:pt idx="5">
                  <c:v>0.13182323736211621</c:v>
                </c:pt>
                <c:pt idx="6">
                  <c:v>0.13132114200410525</c:v>
                </c:pt>
                <c:pt idx="7">
                  <c:v>8.5853018063788852E-2</c:v>
                </c:pt>
                <c:pt idx="8">
                  <c:v>3.1604363245264E-2</c:v>
                </c:pt>
                <c:pt idx="9">
                  <c:v>1.2236264792770114E-2</c:v>
                </c:pt>
                <c:pt idx="10">
                  <c:v>6.8214556892351825E-3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7"/>
        <c:overlap val="100"/>
        <c:axId val="151111168"/>
        <c:axId val="158945216"/>
      </c:barChart>
      <c:catAx>
        <c:axId val="151111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Year</a:t>
                </a:r>
              </a:p>
            </c:rich>
          </c:tx>
          <c:layout>
            <c:manualLayout>
              <c:xMode val="edge"/>
              <c:yMode val="edge"/>
              <c:x val="0.49975207786526726"/>
              <c:y val="0.8742918086711299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58945216"/>
        <c:crosses val="autoZero"/>
        <c:auto val="1"/>
        <c:lblAlgn val="ctr"/>
        <c:lblOffset val="100"/>
        <c:noMultiLvlLbl val="0"/>
      </c:catAx>
      <c:valAx>
        <c:axId val="158945216"/>
        <c:scaling>
          <c:orientation val="minMax"/>
        </c:scaling>
        <c:delete val="1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Percent (%)</a:t>
                </a:r>
              </a:p>
            </c:rich>
          </c:tx>
          <c:layout>
            <c:manualLayout>
              <c:xMode val="edge"/>
              <c:yMode val="edge"/>
              <c:x val="2.2018658001887109E-2"/>
              <c:y val="0.38978319924666566"/>
            </c:manualLayout>
          </c:layout>
          <c:overlay val="0"/>
        </c:title>
        <c:numFmt formatCode="0.00%" sourceLinked="0"/>
        <c:majorTickMark val="none"/>
        <c:minorTickMark val="none"/>
        <c:tickLblPos val="nextTo"/>
        <c:crossAx val="151111168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b"/>
      <c:layout>
        <c:manualLayout>
          <c:xMode val="edge"/>
          <c:yMode val="edge"/>
          <c:x val="5.8764867146071639E-2"/>
          <c:y val="0.94015203645186862"/>
          <c:w val="0.89999994840198405"/>
          <c:h val="4.9452646934580256E-2"/>
        </c:manualLayout>
      </c:layout>
      <c:overlay val="0"/>
      <c:txPr>
        <a:bodyPr/>
        <a:lstStyle/>
        <a:p>
          <a:pPr>
            <a:defRPr sz="1800"/>
          </a:pPr>
          <a:endParaRPr lang="th-TH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2000" baseline="0">
          <a:latin typeface="Calibri" pitchFamily="34" charset="0"/>
          <a:cs typeface="Calibri" pitchFamily="34" charset="0"/>
        </a:defRPr>
      </a:pPr>
      <a:endParaRPr lang="th-TH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5507797949863E-2"/>
          <c:y val="6.0339709799705772E-2"/>
          <c:w val="0.93839283804614892"/>
          <c:h val="0.681482668785229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'รวม2011-2013'!$C$9</c:f>
              <c:strCache>
                <c:ptCount val="1"/>
                <c:pt idx="0">
                  <c:v>Slightly Injury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('รวม2011-2013'!$A$10,'รวม2011-2013'!$A$13,'รวม2011-2013'!$A$16)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('รวม2011-2013'!$C$10,'รวม2011-2013'!$C$13,'รวม2011-2013'!$C$16)</c:f>
              <c:numCache>
                <c:formatCode>[$-10409]#,##0;\-#,##0</c:formatCode>
                <c:ptCount val="3"/>
                <c:pt idx="0">
                  <c:v>135619</c:v>
                </c:pt>
                <c:pt idx="1">
                  <c:v>160791</c:v>
                </c:pt>
                <c:pt idx="2">
                  <c:v>120368</c:v>
                </c:pt>
              </c:numCache>
            </c:numRef>
          </c:val>
        </c:ser>
        <c:ser>
          <c:idx val="1"/>
          <c:order val="1"/>
          <c:tx>
            <c:strRef>
              <c:f>'รวม2011-2013'!$D$9</c:f>
              <c:strCache>
                <c:ptCount val="1"/>
                <c:pt idx="0">
                  <c:v>Moderate Injury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numRef>
              <c:f>('รวม2011-2013'!$A$10,'รวม2011-2013'!$A$13,'รวม2011-2013'!$A$16)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('รวม2011-2013'!$D$10,'รวม2011-2013'!$D$13,'รวม2011-2013'!$D$16)</c:f>
              <c:numCache>
                <c:formatCode>[$-10409]#,##0;\-#,##0</c:formatCode>
                <c:ptCount val="3"/>
                <c:pt idx="0">
                  <c:v>131394</c:v>
                </c:pt>
                <c:pt idx="1">
                  <c:v>101647</c:v>
                </c:pt>
                <c:pt idx="2">
                  <c:v>69182</c:v>
                </c:pt>
              </c:numCache>
            </c:numRef>
          </c:val>
        </c:ser>
        <c:ser>
          <c:idx val="2"/>
          <c:order val="2"/>
          <c:tx>
            <c:strRef>
              <c:f>'รวม2011-2013'!$E$9</c:f>
              <c:strCache>
                <c:ptCount val="1"/>
                <c:pt idx="0">
                  <c:v>Seriour Injury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numRef>
              <c:f>('รวม2011-2013'!$A$10,'รวม2011-2013'!$A$13,'รวม2011-2013'!$A$16)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('รวม2011-2013'!$E$10,'รวม2011-2013'!$E$13,'รวม2011-2013'!$E$16)</c:f>
              <c:numCache>
                <c:formatCode>[$-10409]#,##0;\-#,##0</c:formatCode>
                <c:ptCount val="3"/>
                <c:pt idx="0">
                  <c:v>10241</c:v>
                </c:pt>
                <c:pt idx="1">
                  <c:v>12139</c:v>
                </c:pt>
                <c:pt idx="2">
                  <c:v>8761</c:v>
                </c:pt>
              </c:numCache>
            </c:numRef>
          </c:val>
        </c:ser>
        <c:ser>
          <c:idx val="3"/>
          <c:order val="3"/>
          <c:tx>
            <c:strRef>
              <c:f>'รวม2011-2013'!$F$9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13177635906798613"/>
                  <c:y val="1.095992086676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927879855470284"/>
                  <c:y val="2.2893433043619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602045958655871"/>
                  <c:y val="1.9598878740852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('รวม2011-2013'!$A$10,'รวม2011-2013'!$A$13,'รวม2011-2013'!$A$16)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('รวม2011-2013'!$F$10,'รวม2011-2013'!$F$13,'รวม2011-2013'!$F$16)</c:f>
              <c:numCache>
                <c:formatCode>[$-10409]#,##0;\-#,##0</c:formatCode>
                <c:ptCount val="3"/>
                <c:pt idx="0">
                  <c:v>1335</c:v>
                </c:pt>
                <c:pt idx="1">
                  <c:v>694</c:v>
                </c:pt>
                <c:pt idx="2">
                  <c:v>498</c:v>
                </c:pt>
              </c:numCache>
            </c:numRef>
          </c:val>
        </c:ser>
        <c:ser>
          <c:idx val="4"/>
          <c:order val="4"/>
          <c:tx>
            <c:strRef>
              <c:f>'รวม2011-2013'!$G$9</c:f>
              <c:strCache>
                <c:ptCount val="1"/>
                <c:pt idx="0">
                  <c:v>Fatality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8003255433568671E-3"/>
                  <c:y val="-2.8825998781136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4009766300706008E-3"/>
                  <c:y val="-3.2429248628779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003255433567643E-3"/>
                  <c:y val="-2.8825998781136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('รวม2011-2013'!$A$10,'รวม2011-2013'!$A$13,'รวม2011-2013'!$A$16)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('รวม2011-2013'!$G$10,'รวม2011-2013'!$G$13,'รวม2011-2013'!$G$16)</c:f>
              <c:numCache>
                <c:formatCode>[$-10409]#,##0;\-#,##0</c:formatCode>
                <c:ptCount val="3"/>
                <c:pt idx="0">
                  <c:v>8012</c:v>
                </c:pt>
                <c:pt idx="1">
                  <c:v>8140</c:v>
                </c:pt>
                <c:pt idx="2">
                  <c:v>5992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5"/>
        <c:overlap val="100"/>
        <c:axId val="151113216"/>
        <c:axId val="159630464"/>
      </c:barChart>
      <c:catAx>
        <c:axId val="151113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 baseline="0">
                <a:latin typeface="Century Gothic" panose="020B0502020202020204" pitchFamily="34" charset="0"/>
                <a:cs typeface="Cordia New" panose="020B0304020202020204" pitchFamily="34" charset="-34"/>
              </a:defRPr>
            </a:pPr>
            <a:endParaRPr lang="th-TH"/>
          </a:p>
        </c:txPr>
        <c:crossAx val="159630464"/>
        <c:crosses val="autoZero"/>
        <c:auto val="1"/>
        <c:lblAlgn val="ctr"/>
        <c:lblOffset val="0"/>
        <c:noMultiLvlLbl val="0"/>
      </c:catAx>
      <c:valAx>
        <c:axId val="159630464"/>
        <c:scaling>
          <c:orientation val="minMax"/>
        </c:scaling>
        <c:delete val="1"/>
        <c:axPos val="l"/>
        <c:numFmt formatCode="[$-10409]#,##0;\-#,##0" sourceLinked="1"/>
        <c:majorTickMark val="none"/>
        <c:minorTickMark val="none"/>
        <c:tickLblPos val="none"/>
        <c:crossAx val="1511132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4812115498567103E-2"/>
          <c:y val="0.84704980907552063"/>
          <c:w val="0.96631745190115204"/>
          <c:h val="0.13133079649412302"/>
        </c:manualLayout>
      </c:layout>
      <c:overlay val="0"/>
      <c:txPr>
        <a:bodyPr/>
        <a:lstStyle/>
        <a:p>
          <a:pPr>
            <a:defRPr sz="1600"/>
          </a:pPr>
          <a:endParaRPr lang="th-TH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 baseline="0">
          <a:latin typeface="Century Gothic" panose="020B0502020202020204" pitchFamily="34" charset="0"/>
          <a:ea typeface="Arial Unicode MS" pitchFamily="34" charset="-128"/>
          <a:cs typeface="Angsana New" pitchFamily="18" charset="-34"/>
        </a:defRPr>
      </a:pPr>
      <a:endParaRPr lang="th-TH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Front </a:t>
            </a:r>
          </a:p>
        </c:rich>
      </c:tx>
      <c:layout>
        <c:manualLayout>
          <c:xMode val="edge"/>
          <c:yMode val="edge"/>
          <c:x val="0.32036838243644739"/>
          <c:y val="5.43588402376940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1788630968645529E-2"/>
          <c:y val="0.1877549220560418"/>
          <c:w val="0.67215157635710376"/>
          <c:h val="0.66055603875605962"/>
        </c:manualLayout>
      </c:layout>
      <c:doughnutChart>
        <c:varyColors val="1"/>
        <c:ser>
          <c:idx val="0"/>
          <c:order val="0"/>
          <c:tx>
            <c:v>Front Wheel</c:v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pattFill prst="smGrid">
                <a:fgClr>
                  <a:schemeClr val="accent1"/>
                </a:fgClr>
                <a:bgClr>
                  <a:schemeClr val="bg1"/>
                </a:bgClr>
              </a:pattFill>
            </c:spPr>
          </c:dPt>
          <c:dPt>
            <c:idx val="3"/>
            <c:bubble3D val="0"/>
            <c:spPr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</c:spPr>
          </c:dPt>
          <c:dPt>
            <c:idx val="4"/>
            <c:bubble3D val="0"/>
            <c:spPr>
              <a:pattFill prst="wave">
                <a:fgClr>
                  <a:schemeClr val="accent1"/>
                </a:fgClr>
                <a:bgClr>
                  <a:schemeClr val="bg1"/>
                </a:bgClr>
              </a:pattFill>
            </c:spPr>
          </c:dPt>
          <c:dLbls>
            <c:dLbl>
              <c:idx val="6"/>
              <c:layout>
                <c:manualLayout>
                  <c:x val="6.6635802469135877E-2"/>
                  <c:y val="-4.311728395061725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2.3518518518518518E-2"/>
                  <c:y val="3.919753086419753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KasantikulStudy!$K$9:$K$15</c:f>
              <c:strCache>
                <c:ptCount val="7"/>
                <c:pt idx="0">
                  <c:v>Original equipment</c:v>
                </c:pt>
                <c:pt idx="1">
                  <c:v>Not original, but special size</c:v>
                </c:pt>
                <c:pt idx="2">
                  <c:v>Proper rim size, over size section</c:v>
                </c:pt>
                <c:pt idx="3">
                  <c:v>Proper rim size, under size section</c:v>
                </c:pt>
                <c:pt idx="4">
                  <c:v>Improper rim size, too large</c:v>
                </c:pt>
                <c:pt idx="5">
                  <c:v>Improper rim size, too small</c:v>
                </c:pt>
                <c:pt idx="6">
                  <c:v>Other</c:v>
                </c:pt>
              </c:strCache>
            </c:strRef>
          </c:cat>
          <c:val>
            <c:numRef>
              <c:f>KasantikulStudy!$N$9:$N$16</c:f>
              <c:numCache>
                <c:formatCode>General</c:formatCode>
                <c:ptCount val="8"/>
                <c:pt idx="0">
                  <c:v>45.5</c:v>
                </c:pt>
                <c:pt idx="1">
                  <c:v>23.5</c:v>
                </c:pt>
                <c:pt idx="2">
                  <c:v>3.3</c:v>
                </c:pt>
                <c:pt idx="3">
                  <c:v>19.100000000000001</c:v>
                </c:pt>
                <c:pt idx="4">
                  <c:v>3.6</c:v>
                </c:pt>
                <c:pt idx="5">
                  <c:v>4.5999999999999996</c:v>
                </c:pt>
                <c:pt idx="6">
                  <c:v>0.1</c:v>
                </c:pt>
                <c:pt idx="7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 baseline="0">
          <a:latin typeface="Times New Roman" panose="02020603050405020304" pitchFamily="18" charset="0"/>
          <a:cs typeface="Times New Roman" panose="02020603050405020304" pitchFamily="18" charset="0"/>
        </a:defRPr>
      </a:pPr>
      <a:endParaRPr lang="th-T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Rear </a:t>
            </a:r>
          </a:p>
        </c:rich>
      </c:tx>
      <c:layout>
        <c:manualLayout>
          <c:xMode val="edge"/>
          <c:yMode val="edge"/>
          <c:x val="0.21847862291325262"/>
          <c:y val="5.095679012345678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286462523229666E-2"/>
          <c:y val="0.18416541884274984"/>
          <c:w val="0.4654051110730924"/>
          <c:h val="0.66151132780638644"/>
        </c:manualLayout>
      </c:layout>
      <c:doughnutChart>
        <c:varyColors val="1"/>
        <c:ser>
          <c:idx val="0"/>
          <c:order val="0"/>
          <c:tx>
            <c:v>Rearl</c:v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pattFill prst="smGrid">
                <a:fgClr>
                  <a:schemeClr val="accent1"/>
                </a:fgClr>
                <a:bgClr>
                  <a:schemeClr val="bg1"/>
                </a:bgClr>
              </a:pattFill>
            </c:spPr>
          </c:dPt>
          <c:dPt>
            <c:idx val="3"/>
            <c:bubble3D val="0"/>
            <c:spPr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</c:spPr>
          </c:dPt>
          <c:dPt>
            <c:idx val="4"/>
            <c:bubble3D val="0"/>
            <c:spPr>
              <a:pattFill prst="wave">
                <a:fgClr>
                  <a:schemeClr val="accent1"/>
                </a:fgClr>
                <a:bgClr>
                  <a:schemeClr val="bg1"/>
                </a:bgClr>
              </a:pattFill>
            </c:spPr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Lbls>
            <c:dLbl>
              <c:idx val="6"/>
              <c:layout>
                <c:manualLayout>
                  <c:x val="2.8200567568647826E-2"/>
                  <c:y val="-5.487654320987654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5.6401579244218835E-3"/>
                  <c:y val="-3.919753086419753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KasantikulStudy!$K$9:$K$16</c:f>
              <c:strCache>
                <c:ptCount val="8"/>
                <c:pt idx="0">
                  <c:v>Original equipment</c:v>
                </c:pt>
                <c:pt idx="1">
                  <c:v>Not original, but special size</c:v>
                </c:pt>
                <c:pt idx="2">
                  <c:v>Proper rim size, over size section</c:v>
                </c:pt>
                <c:pt idx="3">
                  <c:v>Proper rim size, under size section</c:v>
                </c:pt>
                <c:pt idx="4">
                  <c:v>Improper rim size, too large</c:v>
                </c:pt>
                <c:pt idx="5">
                  <c:v>Improper rim size, too small</c:v>
                </c:pt>
                <c:pt idx="6">
                  <c:v>Other</c:v>
                </c:pt>
                <c:pt idx="7">
                  <c:v>Unknown</c:v>
                </c:pt>
              </c:strCache>
            </c:strRef>
          </c:cat>
          <c:val>
            <c:numRef>
              <c:f>KasantikulStudy!$P$9:$P$16</c:f>
              <c:numCache>
                <c:formatCode>General</c:formatCode>
                <c:ptCount val="8"/>
                <c:pt idx="0">
                  <c:v>40.1</c:v>
                </c:pt>
                <c:pt idx="1">
                  <c:v>26.3</c:v>
                </c:pt>
                <c:pt idx="2">
                  <c:v>3.2</c:v>
                </c:pt>
                <c:pt idx="3">
                  <c:v>20.9</c:v>
                </c:pt>
                <c:pt idx="4">
                  <c:v>1.7</c:v>
                </c:pt>
                <c:pt idx="5">
                  <c:v>7.5</c:v>
                </c:pt>
                <c:pt idx="6">
                  <c:v>0.1</c:v>
                </c:pt>
                <c:pt idx="7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3379209578498121"/>
          <c:y val="0.18043148148148147"/>
          <c:w val="0.44928743044175318"/>
          <c:h val="0.6810783950617284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aseline="0">
          <a:latin typeface="Times New Roman" panose="02020603050405020304" pitchFamily="18" charset="0"/>
          <a:cs typeface="Times New Roman" panose="02020603050405020304" pitchFamily="18" charset="0"/>
        </a:defRPr>
      </a:pPr>
      <a:endParaRPr lang="th-TH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EE254C-D20D-421F-8AA1-C7548AC24A3B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13A6752A-FE4C-4DD0-86DE-F344A4692458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Rider: Professional riding instructor (8 </a:t>
          </a:r>
          <a:r>
            <a:rPr lang="en-US" sz="3200" dirty="0" err="1" smtClean="0">
              <a:solidFill>
                <a:schemeClr val="tx1"/>
              </a:solidFill>
            </a:rPr>
            <a:t>yrs</a:t>
          </a:r>
          <a:r>
            <a:rPr lang="en-US" sz="3200" dirty="0" smtClean="0">
              <a:solidFill>
                <a:schemeClr val="tx1"/>
              </a:solidFill>
            </a:rPr>
            <a:t>)</a:t>
          </a:r>
          <a:endParaRPr lang="th-TH" sz="3200" dirty="0">
            <a:solidFill>
              <a:schemeClr val="tx1"/>
            </a:solidFill>
          </a:endParaRPr>
        </a:p>
      </dgm:t>
    </dgm:pt>
    <dgm:pt modelId="{E7B6AB2F-907E-43C3-A6BD-36C7B89E4CFF}" type="parTrans" cxnId="{02DD39F5-C318-4436-BACA-DE713FA9D68E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0AEAF4E5-87D0-42BD-B95A-72CEA2B1F5B1}" type="sibTrans" cxnId="{02DD39F5-C318-4436-BACA-DE713FA9D68E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263F2238-7FE4-4C24-BDAF-19A18CF92E26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Experimental Apparatus: MC 125 cc, Smartphone, Wi-Fi camera, Laptop </a:t>
          </a:r>
          <a:endParaRPr lang="th-TH" sz="3200" dirty="0">
            <a:solidFill>
              <a:schemeClr val="tx1"/>
            </a:solidFill>
          </a:endParaRPr>
        </a:p>
      </dgm:t>
    </dgm:pt>
    <dgm:pt modelId="{8675F9F4-6378-4804-9F3E-AEDB342007D0}" type="parTrans" cxnId="{5E23ABF5-E60B-4376-A603-7B157369790D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0F36702C-C710-451C-82EA-90DE1C2D0A57}" type="sibTrans" cxnId="{5E23ABF5-E60B-4376-A603-7B157369790D}">
      <dgm:prSet/>
      <dgm:spPr/>
      <dgm:t>
        <a:bodyPr/>
        <a:lstStyle/>
        <a:p>
          <a:endParaRPr lang="th-TH"/>
        </a:p>
      </dgm:t>
    </dgm:pt>
    <dgm:pt modelId="{D8857367-D658-44B0-8B44-7FFD0F926ECC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Riding Test Course: Straight running test</a:t>
          </a:r>
          <a:endParaRPr lang="th-TH" sz="3200" dirty="0">
            <a:solidFill>
              <a:schemeClr val="tx1"/>
            </a:solidFill>
          </a:endParaRPr>
        </a:p>
      </dgm:t>
    </dgm:pt>
    <dgm:pt modelId="{7AC2BF1D-497B-4DD8-AD20-F90E1432076E}" type="parTrans" cxnId="{8352EC59-6A0D-410B-B2D4-5ACFBA7DF112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42586C54-DE06-4F0D-951C-20F441CA16FE}" type="sibTrans" cxnId="{8352EC59-6A0D-410B-B2D4-5ACFBA7DF112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F788F897-72D5-4889-AD43-6546B0A2EEB2}">
      <dgm:prSet custT="1"/>
      <dgm:spPr/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Experimental Design: 3 </a:t>
          </a:r>
          <a:r>
            <a:rPr lang="en-US" sz="3200" dirty="0" err="1" smtClean="0">
              <a:solidFill>
                <a:schemeClr val="tx1"/>
              </a:solidFill>
            </a:rPr>
            <a:t>tyre</a:t>
          </a:r>
          <a:r>
            <a:rPr lang="en-US" sz="3200" dirty="0" smtClean="0">
              <a:solidFill>
                <a:schemeClr val="tx1"/>
              </a:solidFill>
            </a:rPr>
            <a:t> sets, 4 speeds, @ 10 rep </a:t>
          </a:r>
          <a:endParaRPr lang="th-TH" sz="3200" dirty="0">
            <a:solidFill>
              <a:schemeClr val="tx1"/>
            </a:solidFill>
          </a:endParaRPr>
        </a:p>
      </dgm:t>
    </dgm:pt>
    <dgm:pt modelId="{FC2DC137-43DB-4AE8-AAFB-DDCC2420E16B}" type="parTrans" cxnId="{186106C1-1B55-4892-BC23-820E150914C3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2EE1D484-AE69-42BA-B855-735A446EA6CE}" type="sibTrans" cxnId="{186106C1-1B55-4892-BC23-820E150914C3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90DD79FB-CD81-40C3-AD3C-52C07A187165}">
      <dgm:prSet custT="1"/>
      <dgm:spPr/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Process: </a:t>
          </a:r>
          <a:endParaRPr lang="th-TH" sz="3200" dirty="0">
            <a:solidFill>
              <a:schemeClr val="tx1"/>
            </a:solidFill>
          </a:endParaRPr>
        </a:p>
      </dgm:t>
    </dgm:pt>
    <dgm:pt modelId="{B28D6DFD-0884-4FD0-A679-A25D23DB13A2}" type="parTrans" cxnId="{E76414BD-2D7E-4C72-A26C-73E2B3C8FA31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99E60DFC-DA48-4780-B041-03C41D69E044}" type="sibTrans" cxnId="{E76414BD-2D7E-4C72-A26C-73E2B3C8FA31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88E790E7-0B0E-4E61-B0FE-A6C20A9834CC}" type="pres">
      <dgm:prSet presAssocID="{24EE254C-D20D-421F-8AA1-C7548AC24A3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26236499-91D3-4396-8358-C6E1C72E8D95}" type="pres">
      <dgm:prSet presAssocID="{24EE254C-D20D-421F-8AA1-C7548AC24A3B}" presName="Name1" presStyleCnt="0"/>
      <dgm:spPr/>
    </dgm:pt>
    <dgm:pt modelId="{AD537D0A-8030-46EA-82D2-A0DDEA0E4EED}" type="pres">
      <dgm:prSet presAssocID="{24EE254C-D20D-421F-8AA1-C7548AC24A3B}" presName="cycle" presStyleCnt="0"/>
      <dgm:spPr/>
    </dgm:pt>
    <dgm:pt modelId="{7D8B1AFC-403A-4686-B834-C881DA2CC71D}" type="pres">
      <dgm:prSet presAssocID="{24EE254C-D20D-421F-8AA1-C7548AC24A3B}" presName="srcNode" presStyleLbl="node1" presStyleIdx="0" presStyleCnt="5"/>
      <dgm:spPr/>
    </dgm:pt>
    <dgm:pt modelId="{17F26580-9464-47D3-8291-D97871AE1E4E}" type="pres">
      <dgm:prSet presAssocID="{24EE254C-D20D-421F-8AA1-C7548AC24A3B}" presName="conn" presStyleLbl="parChTrans1D2" presStyleIdx="0" presStyleCnt="1" custScaleX="121917" custScaleY="93639"/>
      <dgm:spPr/>
      <dgm:t>
        <a:bodyPr/>
        <a:lstStyle/>
        <a:p>
          <a:endParaRPr lang="th-TH"/>
        </a:p>
      </dgm:t>
    </dgm:pt>
    <dgm:pt modelId="{8691D019-9158-4CA1-896C-E8EB8CEF01CD}" type="pres">
      <dgm:prSet presAssocID="{24EE254C-D20D-421F-8AA1-C7548AC24A3B}" presName="extraNode" presStyleLbl="node1" presStyleIdx="0" presStyleCnt="5"/>
      <dgm:spPr/>
    </dgm:pt>
    <dgm:pt modelId="{04A9D063-98C3-48C8-8DF0-635E5FB9D925}" type="pres">
      <dgm:prSet presAssocID="{24EE254C-D20D-421F-8AA1-C7548AC24A3B}" presName="dstNode" presStyleLbl="node1" presStyleIdx="0" presStyleCnt="5"/>
      <dgm:spPr/>
    </dgm:pt>
    <dgm:pt modelId="{57C20F09-91E5-4D47-8E8F-FF7B3E070349}" type="pres">
      <dgm:prSet presAssocID="{13A6752A-FE4C-4DD0-86DE-F344A469245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8037AB6-58CE-4BB1-A1D3-A3EAE840ACF7}" type="pres">
      <dgm:prSet presAssocID="{13A6752A-FE4C-4DD0-86DE-F344A4692458}" presName="accent_1" presStyleCnt="0"/>
      <dgm:spPr/>
    </dgm:pt>
    <dgm:pt modelId="{CCB3BD66-AF57-4135-AFCF-1A1CCA83AC53}" type="pres">
      <dgm:prSet presAssocID="{13A6752A-FE4C-4DD0-86DE-F344A4692458}" presName="accentRepeatNode" presStyleLbl="solidFgAcc1" presStyleIdx="0" presStyleCnt="5"/>
      <dgm:spPr/>
    </dgm:pt>
    <dgm:pt modelId="{E9E74630-81F9-4BDF-91E5-F66C90A15C46}" type="pres">
      <dgm:prSet presAssocID="{263F2238-7FE4-4C24-BDAF-19A18CF92E26}" presName="text_2" presStyleLbl="node1" presStyleIdx="1" presStyleCnt="5" custScaleY="15354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E8C47D7-E3EB-49D4-96F8-2613AAE146C5}" type="pres">
      <dgm:prSet presAssocID="{263F2238-7FE4-4C24-BDAF-19A18CF92E26}" presName="accent_2" presStyleCnt="0"/>
      <dgm:spPr/>
    </dgm:pt>
    <dgm:pt modelId="{32CFC54D-B162-44D8-B09E-DC94A3E38E73}" type="pres">
      <dgm:prSet presAssocID="{263F2238-7FE4-4C24-BDAF-19A18CF92E26}" presName="accentRepeatNode" presStyleLbl="solidFgAcc1" presStyleIdx="1" presStyleCnt="5" custScaleX="122921" custScaleY="122921"/>
      <dgm:spPr/>
    </dgm:pt>
    <dgm:pt modelId="{FED5838C-E8AC-457C-802E-F095DE1FC148}" type="pres">
      <dgm:prSet presAssocID="{D8857367-D658-44B0-8B44-7FFD0F926ECC}" presName="text_3" presStyleLbl="node1" presStyleIdx="2" presStyleCnt="5" custLinFactNeighborX="-555" custLinFactNeighborY="-243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04CDD7-547E-46A2-82D1-0715CA2E6BFF}" type="pres">
      <dgm:prSet presAssocID="{D8857367-D658-44B0-8B44-7FFD0F926ECC}" presName="accent_3" presStyleCnt="0"/>
      <dgm:spPr/>
    </dgm:pt>
    <dgm:pt modelId="{0284A7AD-E009-4871-84A2-56C7CFF36B00}" type="pres">
      <dgm:prSet presAssocID="{D8857367-D658-44B0-8B44-7FFD0F926ECC}" presName="accentRepeatNode" presStyleLbl="solidFgAcc1" presStyleIdx="2" presStyleCnt="5"/>
      <dgm:spPr/>
    </dgm:pt>
    <dgm:pt modelId="{FB14EAF0-49A6-4781-9FD2-5F0F4912D380}" type="pres">
      <dgm:prSet presAssocID="{F788F897-72D5-4889-AD43-6546B0A2EEB2}" presName="text_4" presStyleLbl="node1" presStyleIdx="3" presStyleCnt="5" custScaleY="15365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4A98694-329C-4A46-AC28-923B6824D172}" type="pres">
      <dgm:prSet presAssocID="{F788F897-72D5-4889-AD43-6546B0A2EEB2}" presName="accent_4" presStyleCnt="0"/>
      <dgm:spPr/>
    </dgm:pt>
    <dgm:pt modelId="{83DB8C12-0E86-4231-B464-EC84AE0A4B7B}" type="pres">
      <dgm:prSet presAssocID="{F788F897-72D5-4889-AD43-6546B0A2EEB2}" presName="accentRepeatNode" presStyleLbl="solidFgAcc1" presStyleIdx="3" presStyleCnt="5" custScaleX="122921" custScaleY="122921"/>
      <dgm:spPr/>
    </dgm:pt>
    <dgm:pt modelId="{3DB15940-B9B1-428C-8427-A5D2A8032D9E}" type="pres">
      <dgm:prSet presAssocID="{90DD79FB-CD81-40C3-AD3C-52C07A18716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7423504-BB36-4D56-B325-BB29822405C1}" type="pres">
      <dgm:prSet presAssocID="{90DD79FB-CD81-40C3-AD3C-52C07A187165}" presName="accent_5" presStyleCnt="0"/>
      <dgm:spPr/>
    </dgm:pt>
    <dgm:pt modelId="{64F186D0-B817-48A0-BFC3-DB87055EAEC0}" type="pres">
      <dgm:prSet presAssocID="{90DD79FB-CD81-40C3-AD3C-52C07A187165}" presName="accentRepeatNode" presStyleLbl="solidFgAcc1" presStyleIdx="4" presStyleCnt="5"/>
      <dgm:spPr/>
    </dgm:pt>
  </dgm:ptLst>
  <dgm:cxnLst>
    <dgm:cxn modelId="{952EA0FF-DE80-45E8-AA59-D685127D2921}" type="presOf" srcId="{D8857367-D658-44B0-8B44-7FFD0F926ECC}" destId="{FED5838C-E8AC-457C-802E-F095DE1FC148}" srcOrd="0" destOrd="0" presId="urn:microsoft.com/office/officeart/2008/layout/VerticalCurvedList"/>
    <dgm:cxn modelId="{02DD39F5-C318-4436-BACA-DE713FA9D68E}" srcId="{24EE254C-D20D-421F-8AA1-C7548AC24A3B}" destId="{13A6752A-FE4C-4DD0-86DE-F344A4692458}" srcOrd="0" destOrd="0" parTransId="{E7B6AB2F-907E-43C3-A6BD-36C7B89E4CFF}" sibTransId="{0AEAF4E5-87D0-42BD-B95A-72CEA2B1F5B1}"/>
    <dgm:cxn modelId="{184E6D17-7BC2-4094-B4B1-6A6443E138C3}" type="presOf" srcId="{13A6752A-FE4C-4DD0-86DE-F344A4692458}" destId="{57C20F09-91E5-4D47-8E8F-FF7B3E070349}" srcOrd="0" destOrd="0" presId="urn:microsoft.com/office/officeart/2008/layout/VerticalCurvedList"/>
    <dgm:cxn modelId="{64CBB569-8CD3-45CE-A5C5-DDD4C3B53F33}" type="presOf" srcId="{263F2238-7FE4-4C24-BDAF-19A18CF92E26}" destId="{E9E74630-81F9-4BDF-91E5-F66C90A15C46}" srcOrd="0" destOrd="0" presId="urn:microsoft.com/office/officeart/2008/layout/VerticalCurvedList"/>
    <dgm:cxn modelId="{8352EC59-6A0D-410B-B2D4-5ACFBA7DF112}" srcId="{24EE254C-D20D-421F-8AA1-C7548AC24A3B}" destId="{D8857367-D658-44B0-8B44-7FFD0F926ECC}" srcOrd="2" destOrd="0" parTransId="{7AC2BF1D-497B-4DD8-AD20-F90E1432076E}" sibTransId="{42586C54-DE06-4F0D-951C-20F441CA16FE}"/>
    <dgm:cxn modelId="{5E23ABF5-E60B-4376-A603-7B157369790D}" srcId="{24EE254C-D20D-421F-8AA1-C7548AC24A3B}" destId="{263F2238-7FE4-4C24-BDAF-19A18CF92E26}" srcOrd="1" destOrd="0" parTransId="{8675F9F4-6378-4804-9F3E-AEDB342007D0}" sibTransId="{0F36702C-C710-451C-82EA-90DE1C2D0A57}"/>
    <dgm:cxn modelId="{8023CF22-4D75-40C2-9778-3A0FC76B2AA4}" type="presOf" srcId="{0AEAF4E5-87D0-42BD-B95A-72CEA2B1F5B1}" destId="{17F26580-9464-47D3-8291-D97871AE1E4E}" srcOrd="0" destOrd="0" presId="urn:microsoft.com/office/officeart/2008/layout/VerticalCurvedList"/>
    <dgm:cxn modelId="{3B55D1C1-D21F-4ACE-A401-2B0EFDB10E2F}" type="presOf" srcId="{24EE254C-D20D-421F-8AA1-C7548AC24A3B}" destId="{88E790E7-0B0E-4E61-B0FE-A6C20A9834CC}" srcOrd="0" destOrd="0" presId="urn:microsoft.com/office/officeart/2008/layout/VerticalCurvedList"/>
    <dgm:cxn modelId="{A75FF613-0D30-48AC-8010-CB6840F3117C}" type="presOf" srcId="{F788F897-72D5-4889-AD43-6546B0A2EEB2}" destId="{FB14EAF0-49A6-4781-9FD2-5F0F4912D380}" srcOrd="0" destOrd="0" presId="urn:microsoft.com/office/officeart/2008/layout/VerticalCurvedList"/>
    <dgm:cxn modelId="{186106C1-1B55-4892-BC23-820E150914C3}" srcId="{24EE254C-D20D-421F-8AA1-C7548AC24A3B}" destId="{F788F897-72D5-4889-AD43-6546B0A2EEB2}" srcOrd="3" destOrd="0" parTransId="{FC2DC137-43DB-4AE8-AAFB-DDCC2420E16B}" sibTransId="{2EE1D484-AE69-42BA-B855-735A446EA6CE}"/>
    <dgm:cxn modelId="{E76414BD-2D7E-4C72-A26C-73E2B3C8FA31}" srcId="{24EE254C-D20D-421F-8AA1-C7548AC24A3B}" destId="{90DD79FB-CD81-40C3-AD3C-52C07A187165}" srcOrd="4" destOrd="0" parTransId="{B28D6DFD-0884-4FD0-A679-A25D23DB13A2}" sibTransId="{99E60DFC-DA48-4780-B041-03C41D69E044}"/>
    <dgm:cxn modelId="{74BFBD6D-BCFA-4990-8876-4C496512E87D}" type="presOf" srcId="{90DD79FB-CD81-40C3-AD3C-52C07A187165}" destId="{3DB15940-B9B1-428C-8427-A5D2A8032D9E}" srcOrd="0" destOrd="0" presId="urn:microsoft.com/office/officeart/2008/layout/VerticalCurvedList"/>
    <dgm:cxn modelId="{7B74BCD1-5553-436E-A92D-03E2FFB2F7D3}" type="presParOf" srcId="{88E790E7-0B0E-4E61-B0FE-A6C20A9834CC}" destId="{26236499-91D3-4396-8358-C6E1C72E8D95}" srcOrd="0" destOrd="0" presId="urn:microsoft.com/office/officeart/2008/layout/VerticalCurvedList"/>
    <dgm:cxn modelId="{04ACDEC5-05BC-4911-9196-2C27ABDD8AE2}" type="presParOf" srcId="{26236499-91D3-4396-8358-C6E1C72E8D95}" destId="{AD537D0A-8030-46EA-82D2-A0DDEA0E4EED}" srcOrd="0" destOrd="0" presId="urn:microsoft.com/office/officeart/2008/layout/VerticalCurvedList"/>
    <dgm:cxn modelId="{F8ED9666-E0BE-4A61-BDD5-44FD420B8CC2}" type="presParOf" srcId="{AD537D0A-8030-46EA-82D2-A0DDEA0E4EED}" destId="{7D8B1AFC-403A-4686-B834-C881DA2CC71D}" srcOrd="0" destOrd="0" presId="urn:microsoft.com/office/officeart/2008/layout/VerticalCurvedList"/>
    <dgm:cxn modelId="{7C26B14C-3307-4D0E-A6F8-4BBF794212EC}" type="presParOf" srcId="{AD537D0A-8030-46EA-82D2-A0DDEA0E4EED}" destId="{17F26580-9464-47D3-8291-D97871AE1E4E}" srcOrd="1" destOrd="0" presId="urn:microsoft.com/office/officeart/2008/layout/VerticalCurvedList"/>
    <dgm:cxn modelId="{4DFF582B-2851-4E29-8C31-0EDC74DACA04}" type="presParOf" srcId="{AD537D0A-8030-46EA-82D2-A0DDEA0E4EED}" destId="{8691D019-9158-4CA1-896C-E8EB8CEF01CD}" srcOrd="2" destOrd="0" presId="urn:microsoft.com/office/officeart/2008/layout/VerticalCurvedList"/>
    <dgm:cxn modelId="{44E55BD2-5A5A-4AE1-97D5-5DBEF6E43662}" type="presParOf" srcId="{AD537D0A-8030-46EA-82D2-A0DDEA0E4EED}" destId="{04A9D063-98C3-48C8-8DF0-635E5FB9D925}" srcOrd="3" destOrd="0" presId="urn:microsoft.com/office/officeart/2008/layout/VerticalCurvedList"/>
    <dgm:cxn modelId="{A16EB90E-730A-4C0B-B629-D1FCCBDD56D9}" type="presParOf" srcId="{26236499-91D3-4396-8358-C6E1C72E8D95}" destId="{57C20F09-91E5-4D47-8E8F-FF7B3E070349}" srcOrd="1" destOrd="0" presId="urn:microsoft.com/office/officeart/2008/layout/VerticalCurvedList"/>
    <dgm:cxn modelId="{FC94B515-A7D0-4F7C-8996-6614C619E815}" type="presParOf" srcId="{26236499-91D3-4396-8358-C6E1C72E8D95}" destId="{F8037AB6-58CE-4BB1-A1D3-A3EAE840ACF7}" srcOrd="2" destOrd="0" presId="urn:microsoft.com/office/officeart/2008/layout/VerticalCurvedList"/>
    <dgm:cxn modelId="{338806B4-C622-482B-A093-3C685A35F204}" type="presParOf" srcId="{F8037AB6-58CE-4BB1-A1D3-A3EAE840ACF7}" destId="{CCB3BD66-AF57-4135-AFCF-1A1CCA83AC53}" srcOrd="0" destOrd="0" presId="urn:microsoft.com/office/officeart/2008/layout/VerticalCurvedList"/>
    <dgm:cxn modelId="{EF6476AD-A763-48B1-A5C3-20D895AC1C1B}" type="presParOf" srcId="{26236499-91D3-4396-8358-C6E1C72E8D95}" destId="{E9E74630-81F9-4BDF-91E5-F66C90A15C46}" srcOrd="3" destOrd="0" presId="urn:microsoft.com/office/officeart/2008/layout/VerticalCurvedList"/>
    <dgm:cxn modelId="{CA8E07D0-42E2-4937-957D-F8D68DECB8EF}" type="presParOf" srcId="{26236499-91D3-4396-8358-C6E1C72E8D95}" destId="{DE8C47D7-E3EB-49D4-96F8-2613AAE146C5}" srcOrd="4" destOrd="0" presId="urn:microsoft.com/office/officeart/2008/layout/VerticalCurvedList"/>
    <dgm:cxn modelId="{FC24D3D5-244D-4222-A68C-51B03917C610}" type="presParOf" srcId="{DE8C47D7-E3EB-49D4-96F8-2613AAE146C5}" destId="{32CFC54D-B162-44D8-B09E-DC94A3E38E73}" srcOrd="0" destOrd="0" presId="urn:microsoft.com/office/officeart/2008/layout/VerticalCurvedList"/>
    <dgm:cxn modelId="{30F591B7-B0CE-46FF-B65D-76E6E345CCFA}" type="presParOf" srcId="{26236499-91D3-4396-8358-C6E1C72E8D95}" destId="{FED5838C-E8AC-457C-802E-F095DE1FC148}" srcOrd="5" destOrd="0" presId="urn:microsoft.com/office/officeart/2008/layout/VerticalCurvedList"/>
    <dgm:cxn modelId="{2E4D8C8C-98EB-4AF3-9E2C-F5DEBC78E4EA}" type="presParOf" srcId="{26236499-91D3-4396-8358-C6E1C72E8D95}" destId="{6604CDD7-547E-46A2-82D1-0715CA2E6BFF}" srcOrd="6" destOrd="0" presId="urn:microsoft.com/office/officeart/2008/layout/VerticalCurvedList"/>
    <dgm:cxn modelId="{F98BD365-8D37-477A-AC9D-5718F46D3D84}" type="presParOf" srcId="{6604CDD7-547E-46A2-82D1-0715CA2E6BFF}" destId="{0284A7AD-E009-4871-84A2-56C7CFF36B00}" srcOrd="0" destOrd="0" presId="urn:microsoft.com/office/officeart/2008/layout/VerticalCurvedList"/>
    <dgm:cxn modelId="{03EDCCF3-517F-43C1-BF0E-EB0462ED9CB7}" type="presParOf" srcId="{26236499-91D3-4396-8358-C6E1C72E8D95}" destId="{FB14EAF0-49A6-4781-9FD2-5F0F4912D380}" srcOrd="7" destOrd="0" presId="urn:microsoft.com/office/officeart/2008/layout/VerticalCurvedList"/>
    <dgm:cxn modelId="{85EBAF31-28D1-4CBB-894D-48A856623E3A}" type="presParOf" srcId="{26236499-91D3-4396-8358-C6E1C72E8D95}" destId="{84A98694-329C-4A46-AC28-923B6824D172}" srcOrd="8" destOrd="0" presId="urn:microsoft.com/office/officeart/2008/layout/VerticalCurvedList"/>
    <dgm:cxn modelId="{5C97D566-CBD0-47FE-A155-6B266F32D9CC}" type="presParOf" srcId="{84A98694-329C-4A46-AC28-923B6824D172}" destId="{83DB8C12-0E86-4231-B464-EC84AE0A4B7B}" srcOrd="0" destOrd="0" presId="urn:microsoft.com/office/officeart/2008/layout/VerticalCurvedList"/>
    <dgm:cxn modelId="{0E2C8890-71CB-4701-935A-B4BC80CA45E5}" type="presParOf" srcId="{26236499-91D3-4396-8358-C6E1C72E8D95}" destId="{3DB15940-B9B1-428C-8427-A5D2A8032D9E}" srcOrd="9" destOrd="0" presId="urn:microsoft.com/office/officeart/2008/layout/VerticalCurvedList"/>
    <dgm:cxn modelId="{80024A8F-8F99-4205-B436-C8CF48AA9BD6}" type="presParOf" srcId="{26236499-91D3-4396-8358-C6E1C72E8D95}" destId="{C7423504-BB36-4D56-B325-BB29822405C1}" srcOrd="10" destOrd="0" presId="urn:microsoft.com/office/officeart/2008/layout/VerticalCurvedList"/>
    <dgm:cxn modelId="{1136BD5A-B57C-46FA-92BB-CF2C8499B54A}" type="presParOf" srcId="{C7423504-BB36-4D56-B325-BB29822405C1}" destId="{64F186D0-B817-48A0-BFC3-DB87055EAE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26580-9464-47D3-8291-D97871AE1E4E}">
      <dsp:nvSpPr>
        <dsp:cNvPr id="0" name=""/>
        <dsp:cNvSpPr/>
      </dsp:nvSpPr>
      <dsp:spPr>
        <a:xfrm>
          <a:off x="-8766661" y="-891480"/>
          <a:ext cx="11250442" cy="8640961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20F09-91E5-4D47-8E8F-FF7B3E070349}">
      <dsp:nvSpPr>
        <dsp:cNvPr id="0" name=""/>
        <dsp:cNvSpPr/>
      </dsp:nvSpPr>
      <dsp:spPr>
        <a:xfrm>
          <a:off x="642720" y="428487"/>
          <a:ext cx="8401964" cy="8575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66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Rider: Professional riding instructor (8 </a:t>
          </a:r>
          <a:r>
            <a:rPr lang="en-US" sz="3200" kern="1200" dirty="0" err="1" smtClean="0">
              <a:solidFill>
                <a:schemeClr val="tx1"/>
              </a:solidFill>
            </a:rPr>
            <a:t>yrs</a:t>
          </a:r>
          <a:r>
            <a:rPr lang="en-US" sz="3200" kern="1200" dirty="0" smtClean="0">
              <a:solidFill>
                <a:schemeClr val="tx1"/>
              </a:solidFill>
            </a:rPr>
            <a:t>)</a:t>
          </a:r>
          <a:endParaRPr lang="th-TH" sz="3200" kern="1200" dirty="0">
            <a:solidFill>
              <a:schemeClr val="tx1"/>
            </a:solidFill>
          </a:endParaRPr>
        </a:p>
      </dsp:txBody>
      <dsp:txXfrm>
        <a:off x="642720" y="428487"/>
        <a:ext cx="8401964" cy="857524"/>
      </dsp:txXfrm>
    </dsp:sp>
    <dsp:sp modelId="{CCB3BD66-AF57-4135-AFCF-1A1CCA83AC53}">
      <dsp:nvSpPr>
        <dsp:cNvPr id="0" name=""/>
        <dsp:cNvSpPr/>
      </dsp:nvSpPr>
      <dsp:spPr>
        <a:xfrm>
          <a:off x="106768" y="321297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74630-81F9-4BDF-91E5-F66C90A15C46}">
      <dsp:nvSpPr>
        <dsp:cNvPr id="0" name=""/>
        <dsp:cNvSpPr/>
      </dsp:nvSpPr>
      <dsp:spPr>
        <a:xfrm>
          <a:off x="1257197" y="1484786"/>
          <a:ext cx="7787487" cy="1316677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66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Experimental Apparatus: MC 125 cc, Smartphone, Wi-Fi camera, Laptop </a:t>
          </a:r>
          <a:endParaRPr lang="th-TH" sz="3200" kern="1200" dirty="0">
            <a:solidFill>
              <a:schemeClr val="tx1"/>
            </a:solidFill>
          </a:endParaRPr>
        </a:p>
      </dsp:txBody>
      <dsp:txXfrm>
        <a:off x="1257197" y="1484786"/>
        <a:ext cx="7787487" cy="1316677"/>
      </dsp:txXfrm>
    </dsp:sp>
    <dsp:sp modelId="{32CFC54D-B162-44D8-B09E-DC94A3E38E73}">
      <dsp:nvSpPr>
        <dsp:cNvPr id="0" name=""/>
        <dsp:cNvSpPr/>
      </dsp:nvSpPr>
      <dsp:spPr>
        <a:xfrm>
          <a:off x="598399" y="1484326"/>
          <a:ext cx="1317596" cy="13175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5838C-E8AC-457C-802E-F095DE1FC148}">
      <dsp:nvSpPr>
        <dsp:cNvPr id="0" name=""/>
        <dsp:cNvSpPr/>
      </dsp:nvSpPr>
      <dsp:spPr>
        <a:xfrm>
          <a:off x="1403618" y="2979339"/>
          <a:ext cx="7598892" cy="857524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66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Riding Test Course: Straight running test</a:t>
          </a:r>
          <a:endParaRPr lang="th-TH" sz="3200" kern="1200" dirty="0">
            <a:solidFill>
              <a:schemeClr val="tx1"/>
            </a:solidFill>
          </a:endParaRPr>
        </a:p>
      </dsp:txBody>
      <dsp:txXfrm>
        <a:off x="1403618" y="2979339"/>
        <a:ext cx="7598892" cy="857524"/>
      </dsp:txXfrm>
    </dsp:sp>
    <dsp:sp modelId="{0284A7AD-E009-4871-84A2-56C7CFF36B00}">
      <dsp:nvSpPr>
        <dsp:cNvPr id="0" name=""/>
        <dsp:cNvSpPr/>
      </dsp:nvSpPr>
      <dsp:spPr>
        <a:xfrm>
          <a:off x="909839" y="2893047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4EAF0-49A6-4781-9FD2-5F0F4912D380}">
      <dsp:nvSpPr>
        <dsp:cNvPr id="0" name=""/>
        <dsp:cNvSpPr/>
      </dsp:nvSpPr>
      <dsp:spPr>
        <a:xfrm>
          <a:off x="1257197" y="4056073"/>
          <a:ext cx="7787487" cy="1317603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66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Experimental Design: 3 </a:t>
          </a:r>
          <a:r>
            <a:rPr lang="en-US" sz="3200" kern="1200" dirty="0" err="1" smtClean="0">
              <a:solidFill>
                <a:schemeClr val="tx1"/>
              </a:solidFill>
            </a:rPr>
            <a:t>tyre</a:t>
          </a:r>
          <a:r>
            <a:rPr lang="en-US" sz="3200" kern="1200" dirty="0" smtClean="0">
              <a:solidFill>
                <a:schemeClr val="tx1"/>
              </a:solidFill>
            </a:rPr>
            <a:t> sets, 4 speeds, @ 10 rep </a:t>
          </a:r>
          <a:endParaRPr lang="th-TH" sz="3200" kern="1200" dirty="0">
            <a:solidFill>
              <a:schemeClr val="tx1"/>
            </a:solidFill>
          </a:endParaRPr>
        </a:p>
      </dsp:txBody>
      <dsp:txXfrm>
        <a:off x="1257197" y="4056073"/>
        <a:ext cx="7787487" cy="1317603"/>
      </dsp:txXfrm>
    </dsp:sp>
    <dsp:sp modelId="{83DB8C12-0E86-4231-B464-EC84AE0A4B7B}">
      <dsp:nvSpPr>
        <dsp:cNvPr id="0" name=""/>
        <dsp:cNvSpPr/>
      </dsp:nvSpPr>
      <dsp:spPr>
        <a:xfrm>
          <a:off x="598399" y="4056076"/>
          <a:ext cx="1317596" cy="13175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15940-B9B1-428C-8427-A5D2A8032D9E}">
      <dsp:nvSpPr>
        <dsp:cNvPr id="0" name=""/>
        <dsp:cNvSpPr/>
      </dsp:nvSpPr>
      <dsp:spPr>
        <a:xfrm>
          <a:off x="642720" y="5571987"/>
          <a:ext cx="8401964" cy="857524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66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Process: </a:t>
          </a:r>
          <a:endParaRPr lang="th-TH" sz="3200" kern="1200" dirty="0">
            <a:solidFill>
              <a:schemeClr val="tx1"/>
            </a:solidFill>
          </a:endParaRPr>
        </a:p>
      </dsp:txBody>
      <dsp:txXfrm>
        <a:off x="642720" y="5571987"/>
        <a:ext cx="8401964" cy="857524"/>
      </dsp:txXfrm>
    </dsp:sp>
    <dsp:sp modelId="{64F186D0-B817-48A0-BFC3-DB87055EAEC0}">
      <dsp:nvSpPr>
        <dsp:cNvPr id="0" name=""/>
        <dsp:cNvSpPr/>
      </dsp:nvSpPr>
      <dsp:spPr>
        <a:xfrm>
          <a:off x="106768" y="5464797"/>
          <a:ext cx="1071905" cy="1071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496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/>
            </a:lvl1pPr>
          </a:lstStyle>
          <a:p>
            <a:pPr>
              <a:defRPr/>
            </a:pPr>
            <a:r>
              <a:rPr lang="en-US"/>
              <a:t>Motorcycle Crash due to Motorcycle Defects</a:t>
            </a:r>
          </a:p>
          <a:p>
            <a:pPr>
              <a:defRPr/>
            </a:pPr>
            <a:r>
              <a:rPr lang="en-US"/>
              <a:t>Proposal defense by </a:t>
            </a:r>
            <a:r>
              <a:rPr lang="en-US" err="1"/>
              <a:t>Chuthamat</a:t>
            </a:r>
            <a:r>
              <a:rPr lang="en-US"/>
              <a:t> LAKSANAKIT</a:t>
            </a:r>
            <a:endParaRPr lang="th-TH"/>
          </a:p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dirty="0" smtClean="0">
                <a:cs typeface="Calibri" pitchFamily="34" charset="0"/>
              </a:defRPr>
            </a:lvl1pPr>
          </a:lstStyle>
          <a:p>
            <a:pPr>
              <a:defRPr/>
            </a:pPr>
            <a:fld id="{010AF522-1D2B-4338-8DBF-113BEAB97DE0}" type="datetimeFigureOut">
              <a:rPr lang="th-TH"/>
              <a:pPr>
                <a:defRPr/>
              </a:pPr>
              <a:t>02/04/58</a:t>
            </a:fld>
            <a:r>
              <a:rPr lang="th-TH"/>
              <a:t> </a:t>
            </a:r>
          </a:p>
          <a:p>
            <a:pPr>
              <a:defRPr/>
            </a:pPr>
            <a:r>
              <a:rPr lang="en-US"/>
              <a:t>@PSU</a:t>
            </a:r>
            <a:endParaRPr lang="th-TH"/>
          </a:p>
          <a:p>
            <a:pPr>
              <a:defRPr/>
            </a:pPr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34782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>
                <a:latin typeface="+mn-lt"/>
              </a:defRPr>
            </a:lvl1pPr>
          </a:lstStyle>
          <a:p>
            <a:pPr>
              <a:defRPr/>
            </a:pPr>
            <a:fld id="{2092024F-6564-41A9-BF49-6EB0A7E4DF78}" type="slidenum">
              <a:rPr lang="th-TH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6856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43D56F-2C26-4CC5-959E-134D494CB2CA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th-TH" noProof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smtClean="0"/>
              <a:t>ระดับที่สอง</a:t>
            </a:r>
          </a:p>
          <a:p>
            <a:pPr lvl="2"/>
            <a:r>
              <a:rPr lang="th-TH" noProof="0" smtClean="0"/>
              <a:t>ระดับที่สาม</a:t>
            </a:r>
          </a:p>
          <a:p>
            <a:pPr lvl="3"/>
            <a:r>
              <a:rPr lang="th-TH" noProof="0" smtClean="0"/>
              <a:t>ระดับที่สี่</a:t>
            </a:r>
          </a:p>
          <a:p>
            <a:pPr lvl="4"/>
            <a:r>
              <a:rPr lang="th-TH" noProof="0" smtClean="0"/>
              <a:t>ระดับที่ห้า</a:t>
            </a:r>
            <a:endParaRPr lang="th-TH" noProof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E90BCE-FFFC-4F19-811C-0205FF7E88D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1007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E90BCE-FFFC-4F19-811C-0205FF7E88D2}" type="slidenum">
              <a:rPr lang="th-TH" smtClean="0"/>
              <a:pPr>
                <a:defRPr/>
              </a:pPr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947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en-GB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GB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39F51-AF3A-4129-929A-D2A9A32EF4B9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pPr>
              <a:defRPr/>
            </a:pPr>
            <a:fld id="{56B0F81F-108A-462A-B0D6-34408D21FB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77A33-E4B3-47E1-80DB-47EB7241D54E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65272-B027-4FC4-AC90-9BC02F42ED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6E8D9-8209-4838-B0DB-73864F8FD25C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BF4D0-E6A9-48DC-AC04-79573FAA23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07BA8-CC92-4321-8177-D2D17391CF2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46229-BDBF-4516-9997-37B8955A0AB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C1D62-9D52-45E1-A632-3E1D4461774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B96E7-E083-4F73-846B-A665DA67D05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3A64B-C9B7-4702-8E1B-008A6AC2CD1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F0094-C6A7-466B-9527-B1E634C4A09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C8F91-1997-48CE-9DD5-28F564E94BE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59940-592B-450B-BF7B-7AAC9402CE5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  <a:cs typeface="Dillenia New" panose="02020603050405020304" pitchFamily="18" charset="-34"/>
              </a:defRPr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en-GB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  <a:cs typeface="Dillenia New" panose="02020603050405020304" pitchFamily="18" charset="-34"/>
              </a:defRPr>
            </a:lvl1pPr>
            <a:lvl2pPr>
              <a:defRPr baseline="0">
                <a:latin typeface="Calibri" panose="020F0502020204030204" pitchFamily="34" charset="0"/>
                <a:cs typeface="Dillenia New" panose="02020603050405020304" pitchFamily="18" charset="-34"/>
              </a:defRPr>
            </a:lvl2pPr>
            <a:lvl3pPr>
              <a:defRPr baseline="0">
                <a:latin typeface="Calibri" panose="020F0502020204030204" pitchFamily="34" charset="0"/>
                <a:cs typeface="Dillenia New" panose="02020603050405020304" pitchFamily="18" charset="-34"/>
              </a:defRPr>
            </a:lvl3pPr>
            <a:lvl4pPr>
              <a:defRPr baseline="0">
                <a:latin typeface="Calibri" panose="020F0502020204030204" pitchFamily="34" charset="0"/>
                <a:cs typeface="Dillenia New" panose="02020603050405020304" pitchFamily="18" charset="-34"/>
              </a:defRPr>
            </a:lvl4pPr>
            <a:lvl5pPr>
              <a:defRPr baseline="0">
                <a:latin typeface="Calibri" panose="020F0502020204030204" pitchFamily="34" charset="0"/>
                <a:cs typeface="Dillenia New" panose="02020603050405020304" pitchFamily="18" charset="-34"/>
              </a:defRPr>
            </a:lvl5pPr>
          </a:lstStyle>
          <a:p>
            <a:pPr lvl="0"/>
            <a:r>
              <a:rPr lang="th-TH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 smtClean="0"/>
              <a:t>ระดับที่สอง</a:t>
            </a:r>
          </a:p>
          <a:p>
            <a:pPr lvl="2"/>
            <a:r>
              <a:rPr lang="th-TH" dirty="0" smtClean="0"/>
              <a:t>ระดับที่สาม</a:t>
            </a:r>
          </a:p>
          <a:p>
            <a:pPr lvl="3"/>
            <a:r>
              <a:rPr lang="th-TH" dirty="0" smtClean="0"/>
              <a:t>ระดับที่สี่</a:t>
            </a:r>
          </a:p>
          <a:p>
            <a:pPr lvl="4"/>
            <a:r>
              <a:rPr lang="th-TH" dirty="0" smtClean="0"/>
              <a:t>ระดับที่ห้า</a:t>
            </a:r>
            <a:endParaRPr lang="en-GB" dirty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485E7-AD6F-4067-B5F9-9DEFC8A906B2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F984DC1-9D39-4E0E-9831-DEBEACE2EA3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98DDF-16D4-49B5-B64B-FC992146517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FF79C-C157-4EBF-B795-2225543ED07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DE95-3571-4F2D-A5F4-B1034D765DF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en-GB" dirty="0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60338-7968-42D9-9433-4F6C7B6CF4D8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2050D-1AB9-419F-B8EB-C8E4931162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832B-7D46-441C-9F98-A247364CBD6B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B6064-F1B5-401D-85E8-F0A6FEF8A5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6FF6-2355-4298-9500-D16115E5B6CF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2A408-77E5-44B8-8752-EA41D616A5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3BFA-6943-4A6D-88A2-2E087AAFAE05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22A91-EC40-4C46-BEE4-F91D214416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6D361-9423-4625-9EFF-C1EE07D9DE92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pPr>
              <a:defRPr/>
            </a:pPr>
            <a:fld id="{76A1FE4B-A135-4184-B601-E2F4E590348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70BD8-FCFA-488A-9D3A-69B22594B971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8405D-BB2D-4122-9E35-7408A4A00E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583C9-5E68-4CEF-84BC-44CFCC1994D3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9A23-B4EA-4DD4-A10A-88406F0830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GB" smtClean="0"/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 smtClean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A279A4-1B24-479B-9E65-FD1455411CAE}" type="datetime1">
              <a:rPr lang="en-US"/>
              <a:pPr>
                <a:defRPr/>
              </a:pPr>
              <a:t>4/2/2015</a:t>
            </a:fld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98207B-4414-47BE-BC91-A3098861D8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2051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8E4844-BDF7-4ACE-AC1A-EE1FB3323826}" type="datetimeFigureOut">
              <a:rPr lang="th-TH"/>
              <a:pPr>
                <a:defRPr/>
              </a:pPr>
              <a:t>02/04/58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4BA096-72B5-415F-8A7A-E1B0A4F8363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ชื่อเรื่อง 1"/>
          <p:cNvSpPr>
            <a:spLocks noGrp="1"/>
          </p:cNvSpPr>
          <p:nvPr>
            <p:ph type="ctrTitle"/>
          </p:nvPr>
        </p:nvSpPr>
        <p:spPr>
          <a:xfrm>
            <a:off x="285800" y="1814959"/>
            <a:ext cx="8501122" cy="1470025"/>
          </a:xfrm>
        </p:spPr>
        <p:txBody>
          <a:bodyPr/>
          <a:lstStyle/>
          <a:p>
            <a:pPr eaLnBrk="1" hangingPunct="1"/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Simple Investigation into the Stability of Lightweight Motorcycle</a:t>
            </a:r>
            <a:endParaRPr lang="en-GB" sz="4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24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707904" y="5168988"/>
            <a:ext cx="4857750" cy="1569660"/>
          </a:xfrm>
        </p:spPr>
        <p:txBody>
          <a:bodyPr>
            <a:spAutoFit/>
          </a:bodyPr>
          <a:lstStyle/>
          <a:p>
            <a:pPr algn="r" eaLnBrk="1" hangingPunct="1">
              <a:spcBef>
                <a:spcPct val="0"/>
              </a:spcBef>
            </a:pPr>
            <a:endParaRPr lang="en-US" sz="2400" b="1" i="1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Presented by:</a:t>
            </a:r>
          </a:p>
          <a:p>
            <a:pPr algn="r" eaLnBrk="1" hangingPunct="1">
              <a:spcBef>
                <a:spcPct val="0"/>
              </a:spcBef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Chuthamat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LAKSANAKIT</a:t>
            </a:r>
          </a:p>
          <a:p>
            <a:pPr algn="r" eaLnBrk="1" hangingPunct="1">
              <a:spcBef>
                <a:spcPct val="0"/>
              </a:spcBef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Ph.D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student @ PSU</a:t>
            </a: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6724650" y="6286500"/>
            <a:ext cx="2133600" cy="365125"/>
          </a:xfrm>
        </p:spPr>
        <p:txBody>
          <a:bodyPr/>
          <a:lstStyle/>
          <a:p>
            <a:pPr>
              <a:defRPr/>
            </a:pPr>
            <a:fld id="{F0A6C8E9-5759-4970-80BD-3088F50F8F74}" type="slidenum">
              <a:rPr lang="en-GB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</a:t>
            </a:fld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27" name="สี่เหลี่ยมผืนผ้า 6"/>
          <p:cNvSpPr>
            <a:spLocks noChangeArrowheads="1"/>
          </p:cNvSpPr>
          <p:nvPr/>
        </p:nvSpPr>
        <p:spPr bwMode="auto">
          <a:xfrm>
            <a:off x="144462" y="6225269"/>
            <a:ext cx="1547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2 Apr 2015</a:t>
            </a:r>
            <a:endParaRPr lang="en-GB" sz="24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027" name="Picture 3" descr="E:\Poster_InterConference4thTSTS_PS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93"/>
          <a:stretch/>
        </p:blipFill>
        <p:spPr bwMode="auto">
          <a:xfrm>
            <a:off x="683568" y="0"/>
            <a:ext cx="495574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24" y="0"/>
            <a:ext cx="69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691680" y="3773523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err="1"/>
              <a:t>Chuthamat</a:t>
            </a:r>
            <a:r>
              <a:rPr lang="en-US" sz="2400" dirty="0"/>
              <a:t> </a:t>
            </a:r>
            <a:r>
              <a:rPr lang="en-US" sz="2400" dirty="0" smtClean="0"/>
              <a:t>LAKSANAKIT  </a:t>
            </a:r>
          </a:p>
          <a:p>
            <a:pPr algn="r"/>
            <a:r>
              <a:rPr lang="en-US" sz="2400" dirty="0" err="1" smtClean="0"/>
              <a:t>Pichai</a:t>
            </a:r>
            <a:r>
              <a:rPr lang="en-US" sz="2400" dirty="0" smtClean="0"/>
              <a:t> TANEERANANOON </a:t>
            </a:r>
          </a:p>
          <a:p>
            <a:pPr algn="r"/>
            <a:r>
              <a:rPr lang="en-US" sz="2400" dirty="0" smtClean="0"/>
              <a:t>and </a:t>
            </a:r>
            <a:r>
              <a:rPr lang="en-US" sz="2400" dirty="0" err="1" smtClean="0"/>
              <a:t>Kitti</a:t>
            </a:r>
            <a:r>
              <a:rPr lang="en-US" sz="2400" dirty="0" smtClean="0"/>
              <a:t> </a:t>
            </a:r>
            <a:r>
              <a:rPr lang="en-US" sz="2400" dirty="0"/>
              <a:t>WICHETTAPONG</a:t>
            </a:r>
            <a:endParaRPr lang="th-TH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715125" y="628650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416CBB5-A0B4-4CEE-ACF7-8DA1A548183E}" type="slidenum">
              <a:rPr lang="en-GB" sz="2400"/>
              <a:pPr>
                <a:defRPr/>
              </a:pPr>
              <a:t>10</a:t>
            </a:fld>
            <a:endParaRPr lang="en-GB" sz="24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5083550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" name="Title 1"/>
          <p:cNvSpPr txBox="1">
            <a:spLocks/>
          </p:cNvSpPr>
          <p:nvPr/>
        </p:nvSpPr>
        <p:spPr bwMode="auto">
          <a:xfrm>
            <a:off x="-29514" y="2276872"/>
            <a:ext cx="1185391" cy="226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Methods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5533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715125" y="628650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416CBB5-A0B4-4CEE-ACF7-8DA1A548183E}" type="slidenum">
              <a:rPr lang="en-GB" sz="200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11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http://www.checkraka.com/uploaded/gallery/e0/e0cac60ebe98f26327fd77a9e4c260e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7" y="1682696"/>
            <a:ext cx="5363587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23302" r="17086"/>
          <a:stretch/>
        </p:blipFill>
        <p:spPr bwMode="auto">
          <a:xfrm rot="16200000">
            <a:off x="7041998" y="1662122"/>
            <a:ext cx="2115342" cy="13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37" y="4095184"/>
            <a:ext cx="3520001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0630" y="5766355"/>
            <a:ext cx="23168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/>
              <a:t>MC 125 </a:t>
            </a:r>
            <a:r>
              <a:rPr lang="en-US" sz="2400" dirty="0" smtClean="0"/>
              <a:t>cc</a:t>
            </a:r>
          </a:p>
          <a:p>
            <a:pPr lvl="0"/>
            <a:r>
              <a:rPr lang="en-US" sz="2400" dirty="0" smtClean="0"/>
              <a:t>SUZUKI Sky Drive</a:t>
            </a:r>
            <a:endParaRPr lang="th-TH" sz="2400" dirty="0"/>
          </a:p>
        </p:txBody>
      </p:sp>
      <p:sp>
        <p:nvSpPr>
          <p:cNvPr id="5" name="Rectangle 4"/>
          <p:cNvSpPr/>
          <p:nvPr/>
        </p:nvSpPr>
        <p:spPr>
          <a:xfrm>
            <a:off x="6577197" y="6147192"/>
            <a:ext cx="1045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/>
              <a:t>Laptop</a:t>
            </a:r>
            <a:endParaRPr lang="th-TH" sz="2400" dirty="0"/>
          </a:p>
        </p:txBody>
      </p:sp>
      <p:sp>
        <p:nvSpPr>
          <p:cNvPr id="8" name="Rectangle 7"/>
          <p:cNvSpPr/>
          <p:nvPr/>
        </p:nvSpPr>
        <p:spPr>
          <a:xfrm>
            <a:off x="6994237" y="3482896"/>
            <a:ext cx="1795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/>
              <a:t>Smart Phone</a:t>
            </a:r>
            <a:endParaRPr lang="th-TH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74517" y="187390"/>
            <a:ext cx="8294433" cy="856800"/>
            <a:chOff x="1257197" y="1484786"/>
            <a:chExt cx="7787487" cy="1316677"/>
          </a:xfrm>
        </p:grpSpPr>
        <p:sp>
          <p:nvSpPr>
            <p:cNvPr id="14" name="Rectangle 13"/>
            <p:cNvSpPr/>
            <p:nvPr/>
          </p:nvSpPr>
          <p:spPr>
            <a:xfrm>
              <a:off x="1257197" y="1484786"/>
              <a:ext cx="7787487" cy="1316677"/>
            </a:xfrm>
            <a:prstGeom prst="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1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257197" y="1484786"/>
              <a:ext cx="7787487" cy="1316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66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chemeClr val="tx1"/>
                  </a:solidFill>
                </a:rPr>
                <a:t>Experimental Apparatus:</a:t>
              </a:r>
              <a:endParaRPr lang="th-TH" sz="3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107504" y="116632"/>
            <a:ext cx="1072800" cy="1072800"/>
          </a:xfrm>
          <a:prstGeom prst="ellipse">
            <a:avLst/>
          </a:prstGeom>
        </p:spPr>
        <p:style>
          <a:lnRef idx="2">
            <a:schemeClr val="accent5">
              <a:hueOff val="-2483469"/>
              <a:satOff val="9953"/>
              <a:lumOff val="215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Picture 3" descr="H:\DCIM\100MSDCF\DSC05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37" y="1396788"/>
            <a:ext cx="1843194" cy="12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004048" y="2780928"/>
            <a:ext cx="1826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/>
              <a:t>Wi-Fi camera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6076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715125" y="628650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416CBB5-A0B4-4CEE-ACF7-8DA1A548183E}" type="slidenum">
              <a:rPr lang="en-GB" sz="200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12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4517" y="187390"/>
            <a:ext cx="8294433" cy="856800"/>
            <a:chOff x="1257197" y="1484786"/>
            <a:chExt cx="7787487" cy="1316677"/>
          </a:xfrm>
        </p:grpSpPr>
        <p:sp>
          <p:nvSpPr>
            <p:cNvPr id="10" name="Rectangle 9"/>
            <p:cNvSpPr/>
            <p:nvPr/>
          </p:nvSpPr>
          <p:spPr>
            <a:xfrm>
              <a:off x="1257197" y="1484786"/>
              <a:ext cx="7787487" cy="1316677"/>
            </a:xfrm>
            <a:prstGeom prst="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1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1257197" y="1484786"/>
              <a:ext cx="7787487" cy="1316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66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chemeClr val="tx1"/>
                  </a:solidFill>
                </a:rPr>
                <a:t>Experimental Apparatus:</a:t>
              </a:r>
              <a:endParaRPr lang="th-TH" sz="3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107504" y="116632"/>
            <a:ext cx="1072800" cy="1072800"/>
          </a:xfrm>
          <a:prstGeom prst="ellipse">
            <a:avLst/>
          </a:prstGeom>
        </p:spPr>
        <p:style>
          <a:lnRef idx="2">
            <a:schemeClr val="accent5">
              <a:hueOff val="-2483469"/>
              <a:satOff val="9953"/>
              <a:lumOff val="215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H:\DCIM\100MSDCF\DSC055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b="12778"/>
          <a:stretch/>
        </p:blipFill>
        <p:spPr bwMode="auto">
          <a:xfrm rot="5400000">
            <a:off x="-141752" y="2337833"/>
            <a:ext cx="5479283" cy="325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300192" y="1658726"/>
            <a:ext cx="2448272" cy="2058305"/>
          </a:xfrm>
          <a:prstGeom prst="wedgeRoundRectCallout">
            <a:avLst>
              <a:gd name="adj1" fmla="val -186593"/>
              <a:gd name="adj2" fmla="val 26953"/>
              <a:gd name="adj3" fmla="val 16667"/>
            </a:avLst>
          </a:prstGeom>
          <a:noFill/>
          <a:ln>
            <a:solidFill>
              <a:srgbClr val="CC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ounded Rectangular Callout 12"/>
          <p:cNvSpPr/>
          <p:nvPr/>
        </p:nvSpPr>
        <p:spPr>
          <a:xfrm>
            <a:off x="5868144" y="4180114"/>
            <a:ext cx="2592288" cy="2129206"/>
          </a:xfrm>
          <a:prstGeom prst="wedgeRoundRectCallout">
            <a:avLst>
              <a:gd name="adj1" fmla="val -162821"/>
              <a:gd name="adj2" fmla="val -51471"/>
              <a:gd name="adj3" fmla="val 16667"/>
            </a:avLst>
          </a:prstGeom>
          <a:noFill/>
          <a:ln>
            <a:solidFill>
              <a:srgbClr val="CC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ounded Rectangle 2"/>
          <p:cNvSpPr/>
          <p:nvPr/>
        </p:nvSpPr>
        <p:spPr>
          <a:xfrm>
            <a:off x="1331640" y="3068960"/>
            <a:ext cx="1584176" cy="504056"/>
          </a:xfrm>
          <a:prstGeom prst="roundRect">
            <a:avLst/>
          </a:prstGeom>
          <a:noFill/>
          <a:ln>
            <a:solidFill>
              <a:srgbClr val="CC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ounded Rectangle 13"/>
          <p:cNvSpPr/>
          <p:nvPr/>
        </p:nvSpPr>
        <p:spPr>
          <a:xfrm>
            <a:off x="1331640" y="3947977"/>
            <a:ext cx="1584176" cy="504056"/>
          </a:xfrm>
          <a:prstGeom prst="roundRect">
            <a:avLst/>
          </a:prstGeom>
          <a:noFill/>
          <a:ln>
            <a:solidFill>
              <a:srgbClr val="CC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30" name="Picture 6" descr="https://lh3.ggpht.com/7TtsTQJYF-g7jwfmYOpTOZN00nAELgq-77c1_Yhe8uEhHb-pWxklesi-7NN6JSnRnA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36" y="1773016"/>
            <a:ext cx="179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4.ggpht.com/ncR0IB714aMMwpkN74J1nJ4fUT3h0BZLEWOzYBxcY0Njl4biEsVA97wLYdG-CkPyQ1g=w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316073"/>
            <a:ext cx="179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6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715125" y="628650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416CBB5-A0B4-4CEE-ACF7-8DA1A548183E}" type="slidenum">
              <a:rPr lang="en-GB" sz="200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13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83909"/>
              </p:ext>
            </p:extLst>
          </p:nvPr>
        </p:nvGraphicFramePr>
        <p:xfrm>
          <a:off x="323528" y="1060696"/>
          <a:ext cx="8640960" cy="2944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6709"/>
                <a:gridCol w="2265166"/>
                <a:gridCol w="2172584"/>
                <a:gridCol w="2456501"/>
              </a:tblGrid>
              <a:tr h="3507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Front Wheel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Rear Wheel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Remark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</a:tr>
              <a:tr h="723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Tyre set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70/80-14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M/C 34P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80/90-14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M/C 40P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*Standard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Configuration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</a:tr>
              <a:tr h="723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Tyre set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90/90-14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M/C 46P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90/90-14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M/C 46P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</a:tr>
              <a:tr h="723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Tyre set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110/70-14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M/C 56P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120/70-14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M/C 61P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4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123290"/>
            <a:ext cx="4795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96" y="4132927"/>
            <a:ext cx="466691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06785" y="4142293"/>
            <a:ext cx="109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Front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2160" y="4090632"/>
            <a:ext cx="964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Rear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852" y="4149080"/>
            <a:ext cx="9036000" cy="2520280"/>
          </a:xfrm>
          <a:prstGeom prst="roundRect">
            <a:avLst/>
          </a:prstGeom>
          <a:noFill/>
          <a:ln w="57150">
            <a:solidFill>
              <a:srgbClr val="3760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4182617" y="4941021"/>
            <a:ext cx="16135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Tyre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set </a:t>
            </a:r>
          </a:p>
          <a:p>
            <a:pPr algn="ctr"/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th-TH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1016" y="195960"/>
            <a:ext cx="8083472" cy="856800"/>
            <a:chOff x="1257197" y="4056073"/>
            <a:chExt cx="7787487" cy="1317603"/>
          </a:xfrm>
        </p:grpSpPr>
        <p:sp>
          <p:nvSpPr>
            <p:cNvPr id="20" name="Rectangle 19"/>
            <p:cNvSpPr/>
            <p:nvPr/>
          </p:nvSpPr>
          <p:spPr>
            <a:xfrm>
              <a:off x="1257197" y="4056073"/>
              <a:ext cx="7787487" cy="1317603"/>
            </a:xfrm>
            <a:prstGeom prst="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1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1257197" y="4056073"/>
              <a:ext cx="7787487" cy="13176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66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chemeClr val="tx1"/>
                  </a:solidFill>
                </a:rPr>
                <a:t>Experimental Design</a:t>
              </a:r>
              <a:endParaRPr lang="th-TH" sz="3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222218" y="51944"/>
            <a:ext cx="1072800" cy="1072800"/>
          </a:xfrm>
          <a:prstGeom prst="ellipse">
            <a:avLst/>
          </a:prstGeom>
        </p:spPr>
        <p:style>
          <a:lnRef idx="2">
            <a:schemeClr val="accent5">
              <a:hueOff val="-7450407"/>
              <a:satOff val="29858"/>
              <a:lumOff val="647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976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41"/>
          <a:stretch/>
        </p:blipFill>
        <p:spPr bwMode="auto">
          <a:xfrm>
            <a:off x="4648824" y="1232689"/>
            <a:ext cx="4495176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715125" y="628650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416CBB5-A0B4-4CEE-ACF7-8DA1A548183E}" type="slidenum">
              <a:rPr lang="en-GB" sz="240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14</a:t>
            </a:fld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41"/>
          <a:stretch/>
        </p:blipFill>
        <p:spPr bwMode="auto">
          <a:xfrm>
            <a:off x="35496" y="1234427"/>
            <a:ext cx="4495176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1"/>
          <a:stretch/>
        </p:blipFill>
        <p:spPr bwMode="auto">
          <a:xfrm>
            <a:off x="-140668" y="4002318"/>
            <a:ext cx="4726435" cy="2555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7"/>
          <a:stretch/>
        </p:blipFill>
        <p:spPr bwMode="auto">
          <a:xfrm>
            <a:off x="4427984" y="3997544"/>
            <a:ext cx="4810751" cy="2555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426080" y="1155352"/>
            <a:ext cx="109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Front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31455" y="1103691"/>
            <a:ext cx="964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Rear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147" y="1162139"/>
            <a:ext cx="9036000" cy="2520280"/>
          </a:xfrm>
          <a:prstGeom prst="roundRect">
            <a:avLst/>
          </a:prstGeom>
          <a:noFill/>
          <a:ln w="57150">
            <a:solidFill>
              <a:srgbClr val="3760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4201912" y="1954080"/>
            <a:ext cx="16135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Tyre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set </a:t>
            </a:r>
          </a:p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endParaRPr lang="th-TH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26080" y="4142293"/>
            <a:ext cx="109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Front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31455" y="4090632"/>
            <a:ext cx="964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Rear</a:t>
            </a:r>
            <a:endParaRPr lang="th-TH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8147" y="4149080"/>
            <a:ext cx="9036000" cy="2520280"/>
          </a:xfrm>
          <a:prstGeom prst="roundRect">
            <a:avLst/>
          </a:prstGeom>
          <a:noFill/>
          <a:ln w="57150">
            <a:solidFill>
              <a:srgbClr val="3760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Rectangle 22"/>
          <p:cNvSpPr/>
          <p:nvPr/>
        </p:nvSpPr>
        <p:spPr>
          <a:xfrm>
            <a:off x="4201912" y="4941021"/>
            <a:ext cx="16135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Tyre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set </a:t>
            </a:r>
          </a:p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endParaRPr lang="th-TH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81016" y="195960"/>
            <a:ext cx="8083472" cy="856800"/>
            <a:chOff x="1257197" y="4056073"/>
            <a:chExt cx="7787487" cy="1317603"/>
          </a:xfrm>
        </p:grpSpPr>
        <p:sp>
          <p:nvSpPr>
            <p:cNvPr id="26" name="Rectangle 25"/>
            <p:cNvSpPr/>
            <p:nvPr/>
          </p:nvSpPr>
          <p:spPr>
            <a:xfrm>
              <a:off x="1257197" y="4056073"/>
              <a:ext cx="7787487" cy="1317603"/>
            </a:xfrm>
            <a:prstGeom prst="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1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1257197" y="4056073"/>
              <a:ext cx="7787487" cy="13176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66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chemeClr val="tx1"/>
                  </a:solidFill>
                </a:rPr>
                <a:t>Experimental Design</a:t>
              </a:r>
              <a:endParaRPr lang="th-TH" sz="3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222218" y="51944"/>
            <a:ext cx="1072800" cy="1072800"/>
          </a:xfrm>
          <a:prstGeom prst="ellipse">
            <a:avLst/>
          </a:prstGeom>
        </p:spPr>
        <p:style>
          <a:lnRef idx="2">
            <a:schemeClr val="accent5">
              <a:hueOff val="-7450407"/>
              <a:satOff val="29858"/>
              <a:lumOff val="6471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2779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715125" y="628650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416CBB5-A0B4-4CEE-ACF7-8DA1A548183E}" type="slidenum">
              <a:rPr lang="en-GB" sz="200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15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94469" y="244319"/>
            <a:ext cx="8401964" cy="857524"/>
            <a:chOff x="642720" y="5571987"/>
            <a:chExt cx="8401964" cy="857524"/>
          </a:xfrm>
        </p:grpSpPr>
        <p:sp>
          <p:nvSpPr>
            <p:cNvPr id="15" name="Rectangle 14"/>
            <p:cNvSpPr/>
            <p:nvPr/>
          </p:nvSpPr>
          <p:spPr>
            <a:xfrm>
              <a:off x="642720" y="5571987"/>
              <a:ext cx="8401964" cy="857524"/>
            </a:xfrm>
            <a:prstGeom prst="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642720" y="5571987"/>
              <a:ext cx="8401964" cy="857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066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chemeClr val="tx1"/>
                  </a:solidFill>
                </a:rPr>
                <a:t>Process: </a:t>
              </a:r>
              <a:endParaRPr lang="th-TH" sz="3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8517" y="137129"/>
            <a:ext cx="1071905" cy="1071905"/>
          </a:xfrm>
          <a:prstGeom prst="ellipse">
            <a:avLst/>
          </a:pr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ounded Rectangle 1"/>
          <p:cNvSpPr/>
          <p:nvPr/>
        </p:nvSpPr>
        <p:spPr>
          <a:xfrm>
            <a:off x="486024" y="1484784"/>
            <a:ext cx="4305674" cy="93610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Briefed on the path and procedure</a:t>
            </a:r>
            <a:endParaRPr lang="th-TH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3779403"/>
            <a:ext cx="4540178" cy="93610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Rider took the hands off the handlebar</a:t>
            </a:r>
            <a:endParaRPr lang="th-TH" sz="3200" dirty="0"/>
          </a:p>
        </p:txBody>
      </p:sp>
      <p:sp>
        <p:nvSpPr>
          <p:cNvPr id="10" name="Rounded Rectangle 9"/>
          <p:cNvSpPr/>
          <p:nvPr/>
        </p:nvSpPr>
        <p:spPr>
          <a:xfrm>
            <a:off x="3811857" y="2627275"/>
            <a:ext cx="5184576" cy="93610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Rider controlled the vehicle until constant the speed  </a:t>
            </a:r>
            <a:endParaRPr lang="th-TH" sz="3200" dirty="0"/>
          </a:p>
        </p:txBody>
      </p:sp>
      <p:sp>
        <p:nvSpPr>
          <p:cNvPr id="11" name="Rounded Rectangle 10"/>
          <p:cNvSpPr/>
          <p:nvPr/>
        </p:nvSpPr>
        <p:spPr>
          <a:xfrm>
            <a:off x="2241880" y="5085184"/>
            <a:ext cx="6729706" cy="158417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Rider stop the vehicle when the end of the path or oscillation amplitude approached an instability state  </a:t>
            </a:r>
            <a:endParaRPr lang="th-TH" sz="3200" dirty="0"/>
          </a:p>
        </p:txBody>
      </p:sp>
      <p:cxnSp>
        <p:nvCxnSpPr>
          <p:cNvPr id="5" name="Elbow Connector 4"/>
          <p:cNvCxnSpPr>
            <a:stCxn id="2" idx="3"/>
            <a:endCxn id="10" idx="0"/>
          </p:cNvCxnSpPr>
          <p:nvPr/>
        </p:nvCxnSpPr>
        <p:spPr>
          <a:xfrm>
            <a:off x="4791698" y="1952836"/>
            <a:ext cx="1612447" cy="674439"/>
          </a:xfrm>
          <a:prstGeom prst="bentConnector2">
            <a:avLst/>
          </a:prstGeom>
          <a:ln w="57150">
            <a:tailEnd type="triangle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7" name="Elbow Connector 16"/>
          <p:cNvCxnSpPr>
            <a:endCxn id="9" idx="0"/>
          </p:cNvCxnSpPr>
          <p:nvPr/>
        </p:nvCxnSpPr>
        <p:spPr>
          <a:xfrm rot="10800000" flipV="1">
            <a:off x="2521609" y="3226159"/>
            <a:ext cx="1290254" cy="553244"/>
          </a:xfrm>
          <a:prstGeom prst="bentConnector2">
            <a:avLst/>
          </a:prstGeom>
          <a:ln w="57150">
            <a:tailEnd type="triangle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8" name="Elbow Connector 17"/>
          <p:cNvCxnSpPr>
            <a:stCxn id="9" idx="3"/>
          </p:cNvCxnSpPr>
          <p:nvPr/>
        </p:nvCxnSpPr>
        <p:spPr>
          <a:xfrm>
            <a:off x="4791698" y="4247455"/>
            <a:ext cx="932430" cy="981744"/>
          </a:xfrm>
          <a:prstGeom prst="bentConnector2">
            <a:avLst/>
          </a:prstGeom>
          <a:ln w="57150">
            <a:tailEnd type="triangle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37396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84DC1-9D39-4E0E-9831-DEBEACE2EA3A}" type="slidenum"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16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8880" y="6309320"/>
            <a:ext cx="2133600" cy="365125"/>
          </a:xfrm>
        </p:spPr>
        <p:txBody>
          <a:bodyPr/>
          <a:lstStyle/>
          <a:p>
            <a:pPr>
              <a:defRPr/>
            </a:pPr>
            <a:fld id="{4F984DC1-9D39-4E0E-9831-DEBEACE2EA3A}" type="slidenum"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17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20702" r="4999" b="6084"/>
          <a:stretch/>
        </p:blipFill>
        <p:spPr bwMode="auto">
          <a:xfrm>
            <a:off x="755576" y="3463469"/>
            <a:ext cx="4568576" cy="208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81" y="155352"/>
            <a:ext cx="1514061" cy="1514061"/>
          </a:xfrm>
          <a:prstGeom prst="rect">
            <a:avLst/>
          </a:prstGeom>
        </p:spPr>
      </p:pic>
      <p:sp>
        <p:nvSpPr>
          <p:cNvPr id="2" name="Cross 1"/>
          <p:cNvSpPr/>
          <p:nvPr/>
        </p:nvSpPr>
        <p:spPr>
          <a:xfrm>
            <a:off x="755576" y="1196753"/>
            <a:ext cx="1122851" cy="1080120"/>
          </a:xfrm>
          <a:prstGeom prst="plus">
            <a:avLst>
              <a:gd name="adj" fmla="val 36383"/>
            </a:avLst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90" y="1475913"/>
            <a:ext cx="1630420" cy="1600719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5580112" y="475475"/>
            <a:ext cx="576064" cy="3601597"/>
          </a:xfrm>
          <a:prstGeom prst="rightBrace">
            <a:avLst>
              <a:gd name="adj1" fmla="val 42347"/>
              <a:gd name="adj2" fmla="val 50453"/>
            </a:avLst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l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77" y="2056472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84DC1-9D39-4E0E-9831-DEBEACE2EA3A}" type="slidenum"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18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1FE4B-A135-4184-B601-E2F4E5903486}" type="slidenum">
              <a:rPr lang="en-GB" sz="2000" smtClean="0"/>
              <a:pPr>
                <a:defRPr/>
              </a:pPr>
              <a:t>19</a:t>
            </a:fld>
            <a:endParaRPr lang="en-GB" sz="2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23" y="4511416"/>
            <a:ext cx="6557455" cy="223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23" y="2276872"/>
            <a:ext cx="6487930" cy="219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72" y="44624"/>
            <a:ext cx="6454996" cy="220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83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414338" y="71438"/>
            <a:ext cx="8229600" cy="11430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Contents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6147" name="ตัวยึดเนื้อหา 4"/>
          <p:cNvSpPr>
            <a:spLocks noGrp="1"/>
          </p:cNvSpPr>
          <p:nvPr>
            <p:ph idx="1"/>
          </p:nvPr>
        </p:nvSpPr>
        <p:spPr>
          <a:xfrm>
            <a:off x="457200" y="991269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ordia New" pitchFamily="34" charset="-34"/>
              </a:rPr>
              <a:t>Introduction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ordia New" pitchFamily="34" charset="-34"/>
              </a:rPr>
              <a:t>Methods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ordia New" pitchFamily="34" charset="-34"/>
              </a:rPr>
              <a:t>Data Analysis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ordia New" pitchFamily="34" charset="-34"/>
              </a:rPr>
              <a:t>Results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ordia New" pitchFamily="34" charset="-34"/>
              </a:rPr>
              <a:t>Conclusion </a:t>
            </a:r>
          </a:p>
          <a:p>
            <a:pPr eaLnBrk="1" hangingPunct="1">
              <a:buFont typeface="Wingdings" pitchFamily="2" charset="2"/>
              <a:buChar char="§"/>
            </a:pPr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715125" y="6286500"/>
            <a:ext cx="2133600" cy="365125"/>
          </a:xfrm>
        </p:spPr>
        <p:txBody>
          <a:bodyPr/>
          <a:lstStyle/>
          <a:p>
            <a:pPr>
              <a:defRPr/>
            </a:pPr>
            <a:fld id="{1FE16554-5028-422C-A5F5-58199835D73A}" type="slidenum">
              <a:rPr lang="en-GB" sz="2000"/>
              <a:pPr>
                <a:defRPr/>
              </a:pPr>
              <a:t>2</a:t>
            </a:fld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1FE4B-A135-4184-B601-E2F4E5903486}" type="slidenum">
              <a:rPr lang="en-GB" sz="2000" smtClean="0"/>
              <a:pPr>
                <a:defRPr/>
              </a:pPr>
              <a:t>20</a:t>
            </a:fld>
            <a:endParaRPr lang="en-GB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68" y="4511812"/>
            <a:ext cx="6537330" cy="219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09" y="2289415"/>
            <a:ext cx="6495247" cy="216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2643"/>
            <a:ext cx="6489758" cy="218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1FE4B-A135-4184-B601-E2F4E5903486}" type="slidenum">
              <a:rPr lang="en-GB" sz="2000" smtClean="0"/>
              <a:pPr>
                <a:defRPr/>
              </a:pPr>
              <a:t>21</a:t>
            </a:fld>
            <a:endParaRPr lang="en-GB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28" y="4542986"/>
            <a:ext cx="6537330" cy="219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28" y="2310738"/>
            <a:ext cx="6487930" cy="218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28" y="99699"/>
            <a:ext cx="6487930" cy="21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1FE4B-A135-4184-B601-E2F4E5903486}" type="slidenum">
              <a:rPr lang="en-GB" sz="2000" smtClean="0"/>
              <a:pPr>
                <a:defRPr/>
              </a:pPr>
              <a:t>22</a:t>
            </a:fld>
            <a:endParaRPr lang="en-GB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61" y="60953"/>
            <a:ext cx="6537330" cy="219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61" y="2274180"/>
            <a:ext cx="6537330" cy="219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20" y="4503736"/>
            <a:ext cx="6537330" cy="219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1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1FE4B-A135-4184-B601-E2F4E5903486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3656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7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84DC1-9D39-4E0E-9831-DEBEACE2EA3A}" type="slidenum"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24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</a:t>
            </a:r>
            <a:r>
              <a:rPr lang="en-US" dirty="0"/>
              <a:t>differences in motorcycle stability on straight motion with longitudinal speed lower than 60 km/h when the </a:t>
            </a:r>
            <a:r>
              <a:rPr lang="en-US" dirty="0" err="1"/>
              <a:t>tyre</a:t>
            </a:r>
            <a:r>
              <a:rPr lang="en-US" dirty="0"/>
              <a:t> width is in the 70 mm to 120 mm range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84DC1-9D39-4E0E-9831-DEBEACE2EA3A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95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84DC1-9D39-4E0E-9831-DEBEACE2EA3A}" type="slidenum"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26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research was financially supported by the Prince of </a:t>
            </a:r>
            <a:r>
              <a:rPr lang="en-US" dirty="0" err="1"/>
              <a:t>Songkla</a:t>
            </a:r>
            <a:r>
              <a:rPr lang="en-US" dirty="0"/>
              <a:t> Graduate Studies Grant. The authors would like to thank THAI SUZUKI MOTOR </a:t>
            </a:r>
            <a:r>
              <a:rPr lang="en-US" dirty="0" err="1"/>
              <a:t>Co.Ltd</a:t>
            </a:r>
            <a:r>
              <a:rPr lang="en-US" dirty="0"/>
              <a:t>. (Thailand) for their generous support of 2 motorcycles for the study (SUZUKI Sky Drive). The authors are grateful to the professional riding instructor of the Disaster Prevention and Mitigation Center 12 </a:t>
            </a:r>
            <a:r>
              <a:rPr lang="en-US" dirty="0" err="1"/>
              <a:t>Songkhla</a:t>
            </a:r>
            <a:r>
              <a:rPr lang="en-US" dirty="0"/>
              <a:t> for his kind help in providing skillful riding for the tests.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84DC1-9D39-4E0E-9831-DEBEACE2EA3A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4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84DC1-9D39-4E0E-9831-DEBEACE2EA3A}" type="slidenum"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28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1FE4B-A135-4184-B601-E2F4E5903486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8811"/>
          <a:stretch/>
        </p:blipFill>
        <p:spPr bwMode="auto">
          <a:xfrm>
            <a:off x="351019" y="153384"/>
            <a:ext cx="8541461" cy="67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1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84DC1-9D39-4E0E-9831-DEBEACE2EA3A}" type="slidenum"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3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3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1FE4B-A135-4184-B601-E2F4E5903486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73"/>
          <a:stretch/>
        </p:blipFill>
        <p:spPr bwMode="auto">
          <a:xfrm>
            <a:off x="97866" y="60549"/>
            <a:ext cx="8991575" cy="67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41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1FE4B-A135-4184-B601-E2F4E5903486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70"/>
          <a:stretch/>
        </p:blipFill>
        <p:spPr bwMode="auto">
          <a:xfrm>
            <a:off x="316835" y="155982"/>
            <a:ext cx="847884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16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1FE4B-A135-4184-B601-E2F4E5903486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2"/>
          <a:stretch/>
        </p:blipFill>
        <p:spPr bwMode="auto">
          <a:xfrm>
            <a:off x="146854" y="155982"/>
            <a:ext cx="8832818" cy="640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68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2050D-1AB9-419F-B8EB-C8E4931162BD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83568" y="-603448"/>
            <a:ext cx="7992888" cy="72943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 fov="3600000">
                <a:rot lat="18590633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kern="1000" cap="all" spc="-100" dirty="0" smtClean="0">
                <a:ln w="0"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0"/>
              </a:rPr>
              <a:t>T</a:t>
            </a:r>
            <a:r>
              <a:rPr lang="en-US" sz="13800" b="1" kern="1000" spc="-100" dirty="0" smtClean="0">
                <a:ln w="0"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0"/>
              </a:rPr>
              <a:t>hank </a:t>
            </a:r>
          </a:p>
          <a:p>
            <a:pPr algn="ctr"/>
            <a:r>
              <a:rPr lang="en-US" sz="13800" b="1" kern="1000" cap="all" spc="-100" dirty="0" smtClean="0">
                <a:ln w="0"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0"/>
              </a:rPr>
              <a:t>y</a:t>
            </a:r>
            <a:r>
              <a:rPr lang="en-US" sz="13800" b="1" kern="1000" spc="-100" dirty="0" smtClean="0">
                <a:ln w="0">
                  <a:solidFill>
                    <a:srgbClr val="7030A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0"/>
              </a:rPr>
              <a:t>ou</a:t>
            </a:r>
          </a:p>
          <a:p>
            <a:pPr algn="ctr"/>
            <a:endParaRPr lang="en-US" sz="5400" b="1" dirty="0" smtClean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99CC00"/>
              </a:solidFill>
              <a:effectLst>
                <a:reflection blurRad="6350" stA="55000" endA="300" endPos="45500" dir="5400000" sy="-100000" algn="bl" rotWithShape="0"/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sz="48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9CC00"/>
                </a:solidFill>
                <a:effectLst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0"/>
              </a:rPr>
              <a:t>for</a:t>
            </a:r>
            <a:r>
              <a:rPr lang="en-US" sz="4800" b="1" spc="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9CC00"/>
                </a:solidFill>
                <a:effectLst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0"/>
              </a:rPr>
              <a:t> </a:t>
            </a:r>
            <a:r>
              <a:rPr lang="en-US" sz="5400" b="1" spc="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9CC00"/>
                </a:solidFill>
                <a:effectLst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0"/>
              </a:rPr>
              <a:t>Your</a:t>
            </a:r>
            <a:r>
              <a:rPr lang="en-US" sz="6000" b="1" spc="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9CC00"/>
                </a:solidFill>
                <a:effectLst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0"/>
              </a:rPr>
              <a:t> </a:t>
            </a:r>
            <a:r>
              <a:rPr lang="en-US" sz="5400" b="1" spc="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9CC00"/>
                </a:solidFill>
                <a:effectLst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0"/>
              </a:rPr>
              <a:t>Attention </a:t>
            </a:r>
            <a:endParaRPr lang="en-US" sz="6000" b="1" spc="0" dirty="0" smtClean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99CC00"/>
              </a:solidFill>
              <a:effectLst>
                <a:reflection blurRad="6350" stA="55000" endA="300" endPos="45500" dir="5400000" sy="-100000" algn="bl" rotWithShape="0"/>
              </a:effectLst>
              <a:latin typeface="Lucida Calligraphy" panose="03010101010101010101" pitchFamily="66" charset="0"/>
            </a:endParaRPr>
          </a:p>
          <a:p>
            <a:pPr algn="ctr"/>
            <a:r>
              <a:rPr lang="en-US" sz="6600" b="1" spc="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9CC00"/>
                </a:solidFill>
                <a:effectLst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0"/>
              </a:rPr>
              <a:t>and Comments</a:t>
            </a:r>
            <a:endParaRPr lang="en-US" sz="8000" b="1" cap="all" spc="0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99CC00"/>
              </a:solidFill>
              <a:effectLst>
                <a:reflection blurRad="6350" stA="55000" endA="300" endPos="45500" dir="5400000" sy="-100000" algn="bl" rotWithShape="0"/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D8AC1BA-C7B4-4A64-AEFC-1B27FB74B831}" type="slidenum">
              <a:rPr lang="en-GB" sz="200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4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สี่เหลี่ยมผืนผ้า 7"/>
          <p:cNvSpPr>
            <a:spLocks noChangeArrowheads="1"/>
          </p:cNvSpPr>
          <p:nvPr/>
        </p:nvSpPr>
        <p:spPr bwMode="auto">
          <a:xfrm>
            <a:off x="71438" y="6351711"/>
            <a:ext cx="6643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Source : </a:t>
            </a:r>
            <a:r>
              <a:rPr lang="en-US" sz="2400" dirty="0" smtClean="0"/>
              <a:t>ASEAN Automotive Federation</a:t>
            </a:r>
            <a:endParaRPr lang="th-TH" sz="2400" dirty="0">
              <a:cs typeface="Cordia New" pitchFamily="34" charset="-34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924700"/>
              </p:ext>
            </p:extLst>
          </p:nvPr>
        </p:nvGraphicFramePr>
        <p:xfrm>
          <a:off x="251520" y="908720"/>
          <a:ext cx="864096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311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ACDEB80-54EC-42F7-A906-697BE9B6D7A8}" type="slidenum">
              <a:rPr lang="en-GB" sz="2400"/>
              <a:pPr>
                <a:defRPr/>
              </a:pPr>
              <a:t>5</a:t>
            </a:fld>
            <a:endParaRPr lang="en-GB" sz="2400" dirty="0"/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304800" y="71438"/>
            <a:ext cx="8686800" cy="8382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Thailand’s Statistics </a:t>
            </a:r>
            <a:endParaRPr lang="th-TH" sz="4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9" name="แผนภูมิ 8"/>
          <p:cNvGraphicFramePr/>
          <p:nvPr/>
        </p:nvGraphicFramePr>
        <p:xfrm>
          <a:off x="0" y="785794"/>
          <a:ext cx="9144000" cy="564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93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09320"/>
            <a:ext cx="2133600" cy="365125"/>
          </a:xfrm>
        </p:spPr>
        <p:txBody>
          <a:bodyPr/>
          <a:lstStyle/>
          <a:p>
            <a:pPr>
              <a:defRPr/>
            </a:pPr>
            <a:fld id="{76A1FE4B-A135-4184-B601-E2F4E5903486}" type="slidenum"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6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476672"/>
            <a:ext cx="424847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Claims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Involving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Motorcycle Users 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(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RVP, 2013)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0013" y="1484784"/>
            <a:ext cx="7850012" cy="4879871"/>
            <a:chOff x="0" y="0"/>
            <a:chExt cx="8067176" cy="6164634"/>
          </a:xfrm>
        </p:grpSpPr>
        <p:graphicFrame>
          <p:nvGraphicFramePr>
            <p:cNvPr id="5" name="แผนภูมิ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6696805"/>
                </p:ext>
              </p:extLst>
            </p:nvPr>
          </p:nvGraphicFramePr>
          <p:xfrm>
            <a:off x="0" y="0"/>
            <a:ext cx="8067176" cy="61646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2058990" y="1323733"/>
              <a:ext cx="196643" cy="49695"/>
            </a:xfrm>
            <a:prstGeom prst="line">
              <a:avLst/>
            </a:prstGeom>
            <a:noFill/>
            <a:ln w="9525" cap="flat" cmpd="sng" algn="ctr">
              <a:solidFill>
                <a:srgbClr val="2F2B20"/>
              </a:solidFill>
              <a:prstDash val="soli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>
            <a:xfrm>
              <a:off x="4581923" y="1356465"/>
              <a:ext cx="185289" cy="52369"/>
            </a:xfrm>
            <a:prstGeom prst="line">
              <a:avLst/>
            </a:prstGeom>
            <a:noFill/>
            <a:ln w="9525" cap="flat" cmpd="sng" algn="ctr">
              <a:solidFill>
                <a:srgbClr val="2F2B20"/>
              </a:solidFill>
              <a:prstDash val="soli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>
            <a:xfrm>
              <a:off x="7114125" y="2274034"/>
              <a:ext cx="162253" cy="49696"/>
            </a:xfrm>
            <a:prstGeom prst="line">
              <a:avLst/>
            </a:prstGeom>
            <a:noFill/>
            <a:ln w="9525" cap="flat" cmpd="sng" algn="ctr">
              <a:solidFill>
                <a:srgbClr val="2F2B20"/>
              </a:solidFill>
              <a:prstDash val="solid"/>
            </a:ln>
            <a:effectLst/>
          </p:spPr>
        </p:cxnSp>
      </p:grpSp>
      <p:cxnSp>
        <p:nvCxnSpPr>
          <p:cNvPr id="9" name="Straight Arrow Connector 8"/>
          <p:cNvCxnSpPr/>
          <p:nvPr/>
        </p:nvCxnSpPr>
        <p:spPr>
          <a:xfrm>
            <a:off x="4499992" y="1556792"/>
            <a:ext cx="2808312" cy="1158707"/>
          </a:xfrm>
          <a:prstGeom prst="straightConnector1">
            <a:avLst/>
          </a:prstGeom>
          <a:noFill/>
          <a:ln w="25400" cap="flat" cmpd="sng" algn="ctr">
            <a:solidFill>
              <a:srgbClr val="A9A57C"/>
            </a:solidFill>
            <a:prstDash val="solid"/>
            <a:headEnd type="none" w="med" len="med"/>
            <a:tailEnd type="triangle" w="lg" len="lg"/>
          </a:ln>
          <a:effectLst/>
        </p:spPr>
      </p:cxnSp>
      <p:sp>
        <p:nvSpPr>
          <p:cNvPr id="10" name="Oval 9"/>
          <p:cNvSpPr/>
          <p:nvPr/>
        </p:nvSpPr>
        <p:spPr>
          <a:xfrm>
            <a:off x="5411654" y="1908120"/>
            <a:ext cx="984987" cy="456050"/>
          </a:xfrm>
          <a:prstGeom prst="ellipse">
            <a:avLst/>
          </a:prstGeom>
          <a:solidFill>
            <a:srgbClr val="CC33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-28%</a:t>
            </a:r>
            <a:endParaRPr kumimoji="0" lang="th-TH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DilleniaUPC"/>
            </a:endParaRPr>
          </a:p>
        </p:txBody>
      </p:sp>
    </p:spTree>
    <p:extLst>
      <p:ext uri="{BB962C8B-B14F-4D97-AF65-F5344CB8AC3E}">
        <p14:creationId xmlns:p14="http://schemas.microsoft.com/office/powerpoint/2010/main" val="36886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804248" y="635635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D8AC1BA-C7B4-4A64-AEFC-1B27FB74B831}" type="slidenum">
              <a:rPr lang="en-GB" sz="200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7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980728"/>
            <a:ext cx="8640960" cy="4608512"/>
            <a:chOff x="0" y="0"/>
            <a:chExt cx="7141633" cy="3290800"/>
          </a:xfrm>
        </p:grpSpPr>
        <p:graphicFrame>
          <p:nvGraphicFramePr>
            <p:cNvPr id="12" name="Chart 11"/>
            <p:cNvGraphicFramePr/>
            <p:nvPr>
              <p:extLst>
                <p:ext uri="{D42A27DB-BD31-4B8C-83A1-F6EECF244321}">
                  <p14:modId xmlns:p14="http://schemas.microsoft.com/office/powerpoint/2010/main" val="2092075081"/>
                </p:ext>
              </p:extLst>
            </p:nvPr>
          </p:nvGraphicFramePr>
          <p:xfrm>
            <a:off x="0" y="0"/>
            <a:ext cx="3231533" cy="32882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3" name="Chart 12"/>
            <p:cNvGraphicFramePr/>
            <p:nvPr>
              <p:extLst>
                <p:ext uri="{D42A27DB-BD31-4B8C-83A1-F6EECF244321}">
                  <p14:modId xmlns:p14="http://schemas.microsoft.com/office/powerpoint/2010/main" val="2632927546"/>
                </p:ext>
              </p:extLst>
            </p:nvPr>
          </p:nvGraphicFramePr>
          <p:xfrm>
            <a:off x="2471420" y="5080"/>
            <a:ext cx="4670213" cy="3285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6" name="สี่เหลี่ยมผืนผ้า 7"/>
          <p:cNvSpPr>
            <a:spLocks noChangeArrowheads="1"/>
          </p:cNvSpPr>
          <p:nvPr/>
        </p:nvSpPr>
        <p:spPr bwMode="auto">
          <a:xfrm>
            <a:off x="71438" y="6351711"/>
            <a:ext cx="6643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Source : </a:t>
            </a:r>
            <a:r>
              <a:rPr lang="en-US" sz="2400" dirty="0" err="1" smtClean="0"/>
              <a:t>Kasantikul</a:t>
            </a:r>
            <a:r>
              <a:rPr lang="en-US" sz="2400" dirty="0" smtClean="0"/>
              <a:t> 2001</a:t>
            </a:r>
            <a:endParaRPr lang="th-TH" sz="2400" dirty="0">
              <a:cs typeface="Cordia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ตัวยึดเนื้อหา 7"/>
          <p:cNvSpPr>
            <a:spLocks noGrp="1"/>
          </p:cNvSpPr>
          <p:nvPr>
            <p:ph idx="1"/>
          </p:nvPr>
        </p:nvSpPr>
        <p:spPr>
          <a:xfrm>
            <a:off x="457200" y="1260475"/>
            <a:ext cx="8229600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SzPct val="70000"/>
              <a:buFont typeface="Wingdings" pitchFamily="2" charset="2"/>
              <a:buChar char="¨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To investigate the stability of lightweight motorcycles of 3 different types of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tyre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on straight running </a:t>
            </a:r>
          </a:p>
          <a:p>
            <a:pPr marL="0" indent="0" eaLnBrk="1" hangingPunct="1">
              <a:lnSpc>
                <a:spcPct val="120000"/>
              </a:lnSpc>
              <a:buSzPct val="70000"/>
              <a:buNone/>
            </a:pP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eaLnBrk="1" hangingPunct="1">
              <a:lnSpc>
                <a:spcPct val="120000"/>
              </a:lnSpc>
              <a:buSzPct val="70000"/>
              <a:buFont typeface="Arial" pitchFamily="34" charset="0"/>
              <a:buNone/>
            </a:pP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sym typeface="Symbol" pitchFamily="18" charset="2"/>
            </a:endParaRPr>
          </a:p>
        </p:txBody>
      </p:sp>
      <p:sp>
        <p:nvSpPr>
          <p:cNvPr id="7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6715125" y="628015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7701A3D-B614-4A8B-86B9-EC40E06A183F}" type="slidenum">
              <a:rPr lang="en-GB" sz="200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pPr>
                <a:defRPr/>
              </a:pPr>
              <a:t>8</a:t>
            </a:fld>
            <a:endParaRPr lang="en-GB" sz="200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304800" y="71438"/>
            <a:ext cx="8686800" cy="8382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Objectives</a:t>
            </a:r>
            <a:endParaRPr lang="th-TH" sz="4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84DC1-9D39-4E0E-9831-DEBEACE2EA3A}" type="slidenum">
              <a:rPr lang="en-GB" sz="20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9</a:t>
            </a:fld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djacency">
    <a:dk1>
      <a:srgbClr val="2F2B20"/>
    </a:dk1>
    <a:lt1>
      <a:srgbClr val="FFFFFF"/>
    </a:lt1>
    <a:dk2>
      <a:srgbClr val="675E47"/>
    </a:dk2>
    <a:lt2>
      <a:srgbClr val="DFDCB7"/>
    </a:lt2>
    <a:accent1>
      <a:srgbClr val="A9A57C"/>
    </a:accent1>
    <a:accent2>
      <a:srgbClr val="9CBEBD"/>
    </a:accent2>
    <a:accent3>
      <a:srgbClr val="D2CB6C"/>
    </a:accent3>
    <a:accent4>
      <a:srgbClr val="95A39D"/>
    </a:accent4>
    <a:accent5>
      <a:srgbClr val="C89F5D"/>
    </a:accent5>
    <a:accent6>
      <a:srgbClr val="B1A089"/>
    </a:accent6>
    <a:hlink>
      <a:srgbClr val="D25814"/>
    </a:hlink>
    <a:folHlink>
      <a:srgbClr val="849A0A"/>
    </a:folHlink>
  </a:clrScheme>
  <a:fontScheme name="Austin">
    <a:maj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Austin">
    <a:fillStyleLst>
      <a:solidFill>
        <a:schemeClr val="phClr"/>
      </a:solidFill>
      <a:gradFill rotWithShape="1">
        <a:gsLst>
          <a:gs pos="0">
            <a:schemeClr val="phClr">
              <a:tint val="20000"/>
              <a:satMod val="180000"/>
              <a:lumMod val="98000"/>
            </a:schemeClr>
          </a:gs>
          <a:gs pos="40000">
            <a:schemeClr val="phClr">
              <a:tint val="30000"/>
              <a:satMod val="260000"/>
              <a:lumMod val="84000"/>
            </a:schemeClr>
          </a:gs>
          <a:gs pos="100000">
            <a:schemeClr val="phClr">
              <a:tint val="100000"/>
              <a:satMod val="110000"/>
              <a:lumMod val="100000"/>
            </a:schemeClr>
          </a:gs>
        </a:gsLst>
        <a:lin ang="5040000" scaled="1"/>
      </a:gradFill>
      <a:gradFill rotWithShape="1">
        <a:gsLst>
          <a:gs pos="0">
            <a:schemeClr val="phClr"/>
          </a:gs>
          <a:gs pos="100000">
            <a:schemeClr val="phClr">
              <a:shade val="75000"/>
              <a:satMod val="120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a:effectStyle>
      <a:effectStyle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phClr">
              <a:shade val="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94000"/>
              <a:satMod val="114000"/>
              <a:lumMod val="96000"/>
            </a:schemeClr>
          </a:gs>
          <a:gs pos="62000">
            <a:schemeClr val="phClr">
              <a:tint val="92000"/>
              <a:shade val="66000"/>
              <a:satMod val="110000"/>
              <a:lumMod val="80000"/>
            </a:schemeClr>
          </a:gs>
          <a:gs pos="100000">
            <a:schemeClr val="phClr">
              <a:tint val="89000"/>
              <a:shade val="62000"/>
              <a:satMod val="110000"/>
              <a:lumMod val="72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tint val="80000"/>
              <a:shade val="58000"/>
            </a:schemeClr>
            <a:schemeClr val="phClr">
              <a:tint val="73000"/>
              <a:shade val="68000"/>
              <a:satMod val="15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12347</TotalTime>
  <Words>415</Words>
  <Application>Microsoft Office PowerPoint</Application>
  <PresentationFormat>On-screen Show (4:3)</PresentationFormat>
  <Paragraphs>147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ชุดรูปแบบของ Office</vt:lpstr>
      <vt:lpstr>1_ชุดรูปแบบของ Office</vt:lpstr>
      <vt:lpstr>A Simple Investigation into the Stability of Lightweight Motorcycle</vt:lpstr>
      <vt:lpstr>Contents</vt:lpstr>
      <vt:lpstr>INTRODUCTION</vt:lpstr>
      <vt:lpstr>PowerPoint Presentation</vt:lpstr>
      <vt:lpstr> Thailand’s Statistics </vt:lpstr>
      <vt:lpstr>PowerPoint Presentation</vt:lpstr>
      <vt:lpstr>PowerPoint Presentation</vt:lpstr>
      <vt:lpstr>Objectives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analysis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acknowledgement</vt:lpstr>
      <vt:lpstr>PowerPoint Presentation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Motorcyclist perception response time in stopping sight distance situations</dc:title>
  <dc:creator>Chuthamat</dc:creator>
  <cp:lastModifiedBy>User</cp:lastModifiedBy>
  <cp:revision>583</cp:revision>
  <cp:lastPrinted>2014-11-23T06:56:58Z</cp:lastPrinted>
  <dcterms:created xsi:type="dcterms:W3CDTF">2013-01-09T21:18:18Z</dcterms:created>
  <dcterms:modified xsi:type="dcterms:W3CDTF">2015-04-02T04:51:40Z</dcterms:modified>
</cp:coreProperties>
</file>